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06" r:id="rId2"/>
    <p:sldId id="367" r:id="rId3"/>
    <p:sldId id="401" r:id="rId4"/>
    <p:sldId id="407" r:id="rId5"/>
    <p:sldId id="408" r:id="rId6"/>
    <p:sldId id="392" r:id="rId7"/>
    <p:sldId id="394" r:id="rId8"/>
    <p:sldId id="404" r:id="rId9"/>
    <p:sldId id="403" r:id="rId10"/>
    <p:sldId id="368" r:id="rId11"/>
    <p:sldId id="399" r:id="rId12"/>
    <p:sldId id="373" r:id="rId13"/>
    <p:sldId id="410" r:id="rId14"/>
    <p:sldId id="400" r:id="rId15"/>
    <p:sldId id="409" r:id="rId16"/>
  </p:sldIdLst>
  <p:sldSz cx="9144000" cy="6858000" type="screen4x3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76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194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D4341-A203-48C7-B7B2-1926235FE403}" type="datetimeFigureOut">
              <a:rPr lang="en-GB" smtClean="0"/>
              <a:pPr/>
              <a:t>31/01/2017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9AF15-4113-4252-AD29-EE753D77555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41881-158F-A741-BAF4-C80B54501BF9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5487F-5B26-CC40-BC29-B9712172B2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8903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School to school working is difficult, takes time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May lead to nonproductive time in the early days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May involve only those who can demonstrate improvement 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and exclude those who need it most</a:t>
            </a:r>
          </a:p>
          <a:p>
            <a:pPr lvl="1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Not </a:t>
            </a:r>
            <a:r>
              <a:rPr lang="en-US" sz="2000" dirty="0" err="1" smtClean="0">
                <a:latin typeface="Arial"/>
                <a:cs typeface="Arial"/>
              </a:rPr>
              <a:t>cosy</a:t>
            </a:r>
            <a:r>
              <a:rPr lang="en-US" sz="2000" dirty="0" smtClean="0">
                <a:latin typeface="Arial"/>
                <a:cs typeface="Arial"/>
              </a:rPr>
              <a:t> but with discipline and impact</a:t>
            </a:r>
          </a:p>
          <a:p>
            <a:pPr lvl="0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Risk! of revert to original model - top down, </a:t>
            </a:r>
            <a:r>
              <a:rPr lang="en-US" sz="2000" dirty="0" err="1" smtClean="0">
                <a:latin typeface="Arial"/>
                <a:cs typeface="Arial"/>
              </a:rPr>
              <a:t>measurables</a:t>
            </a:r>
            <a:r>
              <a:rPr lang="en-US" sz="2000" dirty="0" smtClean="0">
                <a:latin typeface="Arial"/>
                <a:cs typeface="Arial"/>
              </a:rPr>
              <a:t>, risk averse opportunities </a:t>
            </a:r>
          </a:p>
          <a:p>
            <a:pPr lvl="0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Curriculum reform and performance measures change  - an opportunity to develop practice</a:t>
            </a:r>
          </a:p>
          <a:p>
            <a:pPr lvl="0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Leadership academy – time to say what you want and what’s needed </a:t>
            </a:r>
          </a:p>
          <a:p>
            <a:pPr lvl="0">
              <a:spcBef>
                <a:spcPts val="800"/>
              </a:spcBef>
            </a:pPr>
            <a:r>
              <a:rPr lang="en-US" sz="2000" dirty="0" smtClean="0">
                <a:latin typeface="Arial"/>
                <a:cs typeface="Arial"/>
              </a:rPr>
              <a:t>Categorisation – likewise, say what you think and what you want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5487F-5B26-CC40-BC29-B9712172B21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P:\Joint Education Service - LiNKS\Marketing\Stationery\CSC Powerpoint June 2014 - Council Logos.jpg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071"/>
            <a:ext cx="9144000" cy="685585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1" y="5464620"/>
            <a:ext cx="9144000" cy="1389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3251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224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7899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D974-AC7D-244C-B3FD-A020E6EF7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231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38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822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403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597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181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819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114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833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D3DA-6161-504B-BE5F-E464624A1BAA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2931-B4FE-224D-B6BE-5D9D858FBE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P:\Joint Education Service - LiNKS\Marketing\Stationery\CSC Powerpoint June 2014 - Council Logos.jpg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0" y="1071"/>
            <a:ext cx="9144000" cy="68558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7962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.uk/url?sa=i&amp;rct=j&amp;q=&amp;esrc=s&amp;source=images&amp;cd=&amp;cad=rja&amp;uact=8&amp;ved=0ahUKEwjuyNeK-rbNAhWCKsAKHSs_D20QjRwIBw&amp;url=http://www.freevector.com/jigsaw-puzzle&amp;psig=AFQjCNEmphxXIint6xj-WE1f4ryLaeBLtA&amp;ust=146652408394842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bing.com/images/search?q=Homer+Simpson+Doh&amp;view=detailv2&amp;adlt=strict&amp;id=31949FE35221324173B4775D3C637CC7D24A6E8F&amp;selectedIndex=12&amp;ccid=pnr0Qi3W&amp;simid=608001979863533691&amp;thid=OIP.Ma67af4422dd64c0f79f7747a5364bdcdo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7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jpeg"/><Relationship Id="rId9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bing.com/images/search?q=meilyr+rowlands+estyn&amp;view=detailv2&amp;adlt=strict&amp;id=D409F7FE4D991B33C836097FF8C00624A83A19F3&amp;selectedIndex=1&amp;ccid=BYHemulC&amp;simid=608027290091849116&amp;thid=OIP.BYHemulCdYGrJRcRwgRkygEsDH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bing.com/images/search?q=meilyr+rowlands+estyn&amp;view=detailv2&amp;adlt=strict&amp;id=D409F7FE4D991B33C836097FF8C00624A83A19F3&amp;selectedIndex=1&amp;ccid=BYHemulC&amp;simid=608027290091849116&amp;thid=OIP.BYHemulCdYGrJRcRwgRkygEsD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Cyfartha High-37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" y="1"/>
            <a:ext cx="3822700" cy="2551652"/>
          </a:xfrm>
        </p:spPr>
      </p:pic>
      <p:pic>
        <p:nvPicPr>
          <p:cNvPr id="5" name="Picture 4" descr="St Phillip Evans-3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" y="2551652"/>
            <a:ext cx="2874486" cy="4306347"/>
          </a:xfrm>
          <a:prstGeom prst="rect">
            <a:avLst/>
          </a:prstGeom>
        </p:spPr>
      </p:pic>
      <p:pic>
        <p:nvPicPr>
          <p:cNvPr id="6" name="Picture 5" descr="Whitchurch High-1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43600" y="-1"/>
            <a:ext cx="3200399" cy="4068304"/>
          </a:xfrm>
          <a:prstGeom prst="rect">
            <a:avLst/>
          </a:prstGeom>
        </p:spPr>
      </p:pic>
      <p:pic>
        <p:nvPicPr>
          <p:cNvPr id="7" name="Picture 6" descr="St Helens RC Junior School-26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5537483" y="3568701"/>
            <a:ext cx="3606516" cy="3289299"/>
          </a:xfrm>
          <a:prstGeom prst="rect">
            <a:avLst/>
          </a:prstGeom>
        </p:spPr>
      </p:pic>
      <p:pic>
        <p:nvPicPr>
          <p:cNvPr id="8" name="Picture 7" descr="St Phillip Evans-27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2874487" y="-31300"/>
            <a:ext cx="3246913" cy="3600000"/>
          </a:xfrm>
          <a:prstGeom prst="rect">
            <a:avLst/>
          </a:prstGeom>
        </p:spPr>
      </p:pic>
      <p:pic>
        <p:nvPicPr>
          <p:cNvPr id="11" name="Picture 10" descr="Riverbank-4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>
          <a:xfrm>
            <a:off x="2874487" y="3568699"/>
            <a:ext cx="2662996" cy="32893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freevector.com/uploads/vector/preview/17859/FreeVector-Jigsaw-Puzz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07325" y="1050732"/>
            <a:ext cx="3136675" cy="235662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1424" y="139960"/>
            <a:ext cx="7360170" cy="783772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/>
              <a:t>Successful schools are where... 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1573"/>
            <a:ext cx="52197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Teachers talk about teaching.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Teachers observe each other teach.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Teachers plan, organise, monitor and evaluate their teaching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Teachers teach each other.</a:t>
            </a:r>
          </a:p>
          <a:p>
            <a:pPr>
              <a:buNone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67339" y="139960"/>
            <a:ext cx="6652255" cy="793102"/>
          </a:xfrm>
        </p:spPr>
        <p:txBody>
          <a:bodyPr>
            <a:noAutofit/>
          </a:bodyPr>
          <a:lstStyle/>
          <a:p>
            <a:pPr algn="r">
              <a:lnSpc>
                <a:spcPts val="2700"/>
              </a:lnSpc>
            </a:pPr>
            <a:r>
              <a:rPr lang="en-GB" sz="2800" b="1" dirty="0" smtClean="0"/>
              <a:t>The people who work in schools are the best people to lead school improvement... 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5710336" cy="1988034"/>
          </a:xfrm>
        </p:spPr>
        <p:txBody>
          <a:bodyPr>
            <a:noAutofit/>
          </a:bodyPr>
          <a:lstStyle/>
          <a:p>
            <a:r>
              <a:rPr lang="en-GB" sz="2300" dirty="0" smtClean="0"/>
              <a:t>Creating ways schools can share practice</a:t>
            </a:r>
          </a:p>
          <a:p>
            <a:r>
              <a:rPr lang="en-GB" sz="2300" dirty="0" smtClean="0"/>
              <a:t>Teachers discussing / ‘enquiring into’ teaching for improvement </a:t>
            </a:r>
          </a:p>
          <a:p>
            <a:r>
              <a:rPr lang="en-GB" sz="2300" dirty="0" smtClean="0"/>
              <a:t>Learning through doing – innovation in practice, risk taking</a:t>
            </a:r>
          </a:p>
        </p:txBody>
      </p:sp>
      <p:pic>
        <p:nvPicPr>
          <p:cNvPr id="7170" name="Picture 2" descr="http://tse1.mm.bing.net/th?&amp;id=OIP.Ma67af4422dd64c0f79f7747a5364bdcdo0&amp;w=300&amp;h=216&amp;c=0&amp;pid=1.9&amp;rs=0&amp;p=0&amp;r=0">
            <a:hlinkClick r:id="rId2" tooltip="View image details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74528" y="1179543"/>
            <a:ext cx="2857500" cy="20574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9207" y="5472627"/>
            <a:ext cx="8462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Everyone working together to improve outcomes of all schools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0540" y="3377680"/>
            <a:ext cx="8070980" cy="1926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Font typeface="Arial" pitchFamily="34" charset="0"/>
              <a:buChar char="•"/>
            </a:pPr>
            <a:r>
              <a:rPr lang="en-GB" sz="2300" dirty="0" smtClean="0"/>
              <a:t>Work with different schools – moving across schools </a:t>
            </a:r>
          </a:p>
          <a:p>
            <a:pPr marL="354013" indent="-354013">
              <a:buFont typeface="Arial" pitchFamily="34" charset="0"/>
              <a:buChar char="•"/>
            </a:pPr>
            <a:r>
              <a:rPr lang="en-GB" sz="2300" dirty="0" smtClean="0"/>
              <a:t>Identifying future leaders through leadership across schools</a:t>
            </a:r>
          </a:p>
          <a:p>
            <a:pPr marL="354013" indent="-354013">
              <a:spcBef>
                <a:spcPts val="528"/>
              </a:spcBef>
              <a:buFont typeface="Arial" pitchFamily="34" charset="0"/>
              <a:buChar char="•"/>
            </a:pPr>
            <a:r>
              <a:rPr lang="en-GB" sz="2300" dirty="0" smtClean="0"/>
              <a:t>Consortia funds and evaluates different models to share practice </a:t>
            </a:r>
          </a:p>
          <a:p>
            <a:pPr marL="354013" indent="-354013">
              <a:buFont typeface="Arial" pitchFamily="34" charset="0"/>
              <a:buChar char="•"/>
            </a:pPr>
            <a:r>
              <a:rPr lang="en-GB" sz="2300" dirty="0" smtClean="0"/>
              <a:t>The role of the authority to step in only where necessary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849" y="0"/>
            <a:ext cx="7404452" cy="1143000"/>
          </a:xfrm>
        </p:spPr>
        <p:txBody>
          <a:bodyPr>
            <a:normAutofit/>
          </a:bodyPr>
          <a:lstStyle/>
          <a:p>
            <a:pPr algn="r">
              <a:lnSpc>
                <a:spcPts val="2500"/>
              </a:lnSpc>
            </a:pPr>
            <a:r>
              <a:rPr lang="en-GB" sz="2350" b="1" dirty="0" smtClean="0"/>
              <a:t>There’s not a one size model: </a:t>
            </a:r>
            <a:r>
              <a:rPr lang="en-GB" sz="2350" dirty="0" smtClean="0"/>
              <a:t>our school-led school to school strategies are designed and developed in the region</a:t>
            </a:r>
            <a:endParaRPr lang="en-GB" sz="2350" dirty="0"/>
          </a:p>
        </p:txBody>
      </p:sp>
      <p:pic>
        <p:nvPicPr>
          <p:cNvPr id="6" name="Picture 5" descr="Diagram - Jan 2016 v2.jpg"/>
          <p:cNvPicPr/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924555" y="1143000"/>
            <a:ext cx="4797979" cy="4971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Image result for tall poppy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99783" y="1041205"/>
            <a:ext cx="5044217" cy="51690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236538"/>
            <a:ext cx="8229600" cy="630237"/>
          </a:xfrm>
        </p:spPr>
        <p:txBody>
          <a:bodyPr>
            <a:normAutofit fontScale="90000"/>
          </a:bodyPr>
          <a:lstStyle/>
          <a:p>
            <a:pPr algn="r"/>
            <a:r>
              <a:rPr lang="en-GB" b="1" dirty="0" smtClean="0"/>
              <a:t>Risks and Opportunities</a:t>
            </a:r>
            <a:endParaRPr lang="en-GB" b="1" dirty="0"/>
          </a:p>
        </p:txBody>
      </p:sp>
      <p:sp>
        <p:nvSpPr>
          <p:cNvPr id="2050" name="AutoShape 2" descr="Image result for tall popp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2" name="AutoShape 4" descr="Image result for tall popp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4" name="Picture 6" descr="Image result for tall poppy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1041204"/>
            <a:ext cx="4099783" cy="5169096"/>
          </a:xfrm>
          <a:prstGeom prst="rect">
            <a:avLst/>
          </a:prstGeom>
          <a:noFill/>
        </p:spPr>
      </p:pic>
      <p:pic>
        <p:nvPicPr>
          <p:cNvPr id="12" name="Picture 11" descr="clock_PNG6641 (1)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465450" y="2363175"/>
            <a:ext cx="2105800" cy="2107225"/>
          </a:xfrm>
          <a:prstGeom prst="rect">
            <a:avLst/>
          </a:prstGeom>
        </p:spPr>
      </p:pic>
      <p:pic>
        <p:nvPicPr>
          <p:cNvPr id="13" name="Picture 12" descr="friends_having_coffee02.pn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3545850" y="874959"/>
            <a:ext cx="2201163" cy="257634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46829" y="3793147"/>
            <a:ext cx="155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Categorisation review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0246829" y="2163130"/>
            <a:ext cx="155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Leadership academy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9623977" y="2961861"/>
            <a:ext cx="155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Successful Futures </a:t>
            </a:r>
            <a:endParaRPr lang="en-GB" dirty="0"/>
          </a:p>
        </p:txBody>
      </p:sp>
      <p:pic>
        <p:nvPicPr>
          <p:cNvPr id="18" name="Picture 2" descr="Image result for successful futures wales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099783" y="3608192"/>
            <a:ext cx="2682017" cy="1501930"/>
          </a:xfrm>
          <a:prstGeom prst="rect">
            <a:avLst/>
          </a:prstGeom>
          <a:noFill/>
        </p:spPr>
      </p:pic>
      <p:sp>
        <p:nvSpPr>
          <p:cNvPr id="4098" name="AutoShape 2" descr="Image result for pound sig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00" name="AutoShape 4" descr="Image result for pound sig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02" name="AutoShape 6" descr="Image result for pound sig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04" name="AutoShape 8" descr="Image result for pound sig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06" name="AutoShape 10" descr="Image result for pound sig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" name="Picture 18" descr="Ann Keane.jp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6063184" y="1283312"/>
            <a:ext cx="2785541" cy="1853588"/>
          </a:xfrm>
          <a:prstGeom prst="rect">
            <a:avLst/>
          </a:prstGeom>
        </p:spPr>
      </p:pic>
      <p:pic>
        <p:nvPicPr>
          <p:cNvPr id="21" name="Picture 20" descr="categorisationpng.pn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5320688" y="3251200"/>
            <a:ext cx="4686912" cy="34163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162800" y="4211122"/>
            <a:ext cx="101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b="1" dirty="0" smtClean="0"/>
              <a:t>?</a:t>
            </a:r>
            <a:endParaRPr lang="en-GB" sz="16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655950" y="874959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£££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96" y="158619"/>
            <a:ext cx="8229600" cy="765111"/>
          </a:xfrm>
        </p:spPr>
        <p:txBody>
          <a:bodyPr>
            <a:normAutofit/>
          </a:bodyPr>
          <a:lstStyle/>
          <a:p>
            <a:pPr algn="r"/>
            <a:r>
              <a:rPr lang="en-GB" b="1" dirty="0" smtClean="0"/>
              <a:t>What are YOU doing?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263"/>
            <a:ext cx="8229600" cy="4525963"/>
          </a:xfrm>
        </p:spPr>
        <p:txBody>
          <a:bodyPr>
            <a:noAutofit/>
          </a:bodyPr>
          <a:lstStyle/>
          <a:p>
            <a:r>
              <a:rPr lang="en-GB" sz="2500" dirty="0" smtClean="0"/>
              <a:t>Identifying practice to share and develop in YOUR school</a:t>
            </a:r>
          </a:p>
          <a:p>
            <a:r>
              <a:rPr lang="en-GB" sz="2500" dirty="0" smtClean="0"/>
              <a:t>What does SF mean for teaching and learning in YOUR school?</a:t>
            </a:r>
          </a:p>
          <a:p>
            <a:r>
              <a:rPr lang="en-GB" sz="2500" dirty="0" smtClean="0"/>
              <a:t>Identifying future leaders within YOUR school and providing opportunities to them to lead</a:t>
            </a:r>
          </a:p>
          <a:p>
            <a:r>
              <a:rPr lang="en-GB" sz="2500" dirty="0" smtClean="0"/>
              <a:t>YOUR school leading school to school working across more than one school  which can bring improvement </a:t>
            </a:r>
          </a:p>
          <a:p>
            <a:r>
              <a:rPr lang="en-GB" sz="2500" dirty="0" smtClean="0"/>
              <a:t>Developing YOURSELF through sharing with others, inviting colleagues to your school, investing in your learning</a:t>
            </a:r>
            <a:endParaRPr lang="en-GB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t Mary's and St Patricks Primary-1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894672"/>
            <a:ext cx="4470400" cy="29839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Thornhill Primary-9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rcRect b="895"/>
          <a:stretch>
            <a:fillRect/>
          </a:stretch>
        </p:blipFill>
        <p:spPr>
          <a:xfrm>
            <a:off x="0" y="-1"/>
            <a:ext cx="2870200" cy="4000500"/>
          </a:xfrm>
        </p:spPr>
      </p:pic>
      <p:pic>
        <p:nvPicPr>
          <p:cNvPr id="9" name="Picture 8" descr="Radyr-6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2689542" y="0"/>
            <a:ext cx="3190271" cy="4000499"/>
          </a:xfrm>
          <a:prstGeom prst="rect">
            <a:avLst/>
          </a:prstGeom>
        </p:spPr>
      </p:pic>
      <p:pic>
        <p:nvPicPr>
          <p:cNvPr id="10" name="Picture 9" descr="St Phillip Evans-7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4114800" y="4000499"/>
            <a:ext cx="5029200" cy="2878165"/>
          </a:xfrm>
          <a:prstGeom prst="rect">
            <a:avLst/>
          </a:prstGeom>
        </p:spPr>
      </p:pic>
      <p:pic>
        <p:nvPicPr>
          <p:cNvPr id="12" name="Picture 11" descr="Bryn Hafren-4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5879813" y="-1"/>
            <a:ext cx="3264187" cy="400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Self improving school systems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71600" y="35179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is it so important?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far have we come?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7567" y="198437"/>
            <a:ext cx="7772400" cy="735013"/>
          </a:xfrm>
        </p:spPr>
        <p:txBody>
          <a:bodyPr>
            <a:normAutofit/>
          </a:bodyPr>
          <a:lstStyle/>
          <a:p>
            <a:pPr algn="r"/>
            <a:r>
              <a:rPr lang="en-GB" sz="3600" b="1" dirty="0" smtClean="0"/>
              <a:t>Improving standards at primary level</a:t>
            </a:r>
            <a:endParaRPr lang="en-GB" sz="3600" b="1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67" y="1233446"/>
            <a:ext cx="8672400" cy="522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177567" y="198437"/>
            <a:ext cx="7772400" cy="735013"/>
          </a:xfrm>
        </p:spPr>
        <p:txBody>
          <a:bodyPr>
            <a:normAutofit/>
          </a:bodyPr>
          <a:lstStyle/>
          <a:p>
            <a:pPr algn="r"/>
            <a:r>
              <a:rPr lang="en-GB" sz="3600" b="1" dirty="0" smtClean="0"/>
              <a:t>And at secondary level</a:t>
            </a:r>
            <a:endParaRPr lang="en-GB" sz="3600" b="1" dirty="0"/>
          </a:p>
        </p:txBody>
      </p:sp>
      <p:pic>
        <p:nvPicPr>
          <p:cNvPr id="5" name="Picture 4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67" y="1392473"/>
            <a:ext cx="8672400" cy="522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177567" y="198437"/>
            <a:ext cx="7772400" cy="735013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smtClean="0"/>
              <a:t>Vulnerable pupils improving fastest</a:t>
            </a:r>
            <a:endParaRPr lang="en-GB" sz="3200" b="1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3749" y="1117600"/>
            <a:ext cx="8806218" cy="558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90057" y="195943"/>
            <a:ext cx="6863815" cy="727788"/>
          </a:xfrm>
        </p:spPr>
        <p:txBody>
          <a:bodyPr>
            <a:noAutofit/>
          </a:bodyPr>
          <a:lstStyle/>
          <a:p>
            <a:pPr algn="r">
              <a:lnSpc>
                <a:spcPts val="3200"/>
              </a:lnSpc>
            </a:pPr>
            <a:r>
              <a:rPr lang="en-GB" sz="3200" b="1" dirty="0" smtClean="0"/>
              <a:t>‘Improving schools in Wales: </a:t>
            </a:r>
            <a:br>
              <a:rPr lang="en-GB" sz="3200" b="1" dirty="0" smtClean="0"/>
            </a:br>
            <a:r>
              <a:rPr lang="en-GB" sz="3200" dirty="0" smtClean="0"/>
              <a:t>An OECD perspective’ 2014</a:t>
            </a:r>
            <a:endParaRPr lang="en-GB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5412" y="1287626"/>
            <a:ext cx="5075715" cy="47492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200" b="1" dirty="0" smtClean="0"/>
              <a:t>Welsh Government should... </a:t>
            </a:r>
          </a:p>
          <a:p>
            <a:r>
              <a:rPr lang="en-GB" sz="2200" b="1" dirty="0" smtClean="0"/>
              <a:t>Attract and develop high-quality human capital</a:t>
            </a:r>
            <a:endParaRPr lang="en-GB" sz="2200" dirty="0" smtClean="0"/>
          </a:p>
          <a:p>
            <a:r>
              <a:rPr lang="en-GB" sz="2200" b="1" dirty="0" smtClean="0"/>
              <a:t>Ensure quality continuous professional development</a:t>
            </a:r>
          </a:p>
          <a:p>
            <a:r>
              <a:rPr lang="en-GB" sz="2000" b="1" dirty="0" smtClean="0"/>
              <a:t>Streamline and resource school-to-school collaboration</a:t>
            </a:r>
            <a:r>
              <a:rPr lang="en-GB" sz="2000" dirty="0" smtClean="0"/>
              <a:t>.</a:t>
            </a:r>
          </a:p>
          <a:p>
            <a:r>
              <a:rPr lang="en-GB" sz="2000" b="1" dirty="0" smtClean="0"/>
              <a:t>Treat developing system leadership as a prime driver of education reform</a:t>
            </a:r>
            <a:r>
              <a:rPr lang="en-GB" sz="2000" dirty="0" smtClean="0"/>
              <a:t>. </a:t>
            </a:r>
            <a:endParaRPr lang="en-GB" sz="2000" b="1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pic>
        <p:nvPicPr>
          <p:cNvPr id="17410" name="Picture 2" descr="Image result for oecd improving schools in wales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60691" y="1048537"/>
            <a:ext cx="3684174" cy="245165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05412" y="3812563"/>
            <a:ext cx="87484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Font typeface="Arial" pitchFamily="34" charset="0"/>
              <a:buChar char="•"/>
            </a:pPr>
            <a:endParaRPr lang="en-GB" sz="2200" dirty="0" smtClean="0"/>
          </a:p>
          <a:p>
            <a:pPr marL="354013" indent="-354013">
              <a:buFont typeface="Arial" pitchFamily="34" charset="0"/>
              <a:buChar char="•"/>
            </a:pPr>
            <a:endParaRPr lang="en-GB" sz="2200" dirty="0" smtClean="0"/>
          </a:p>
          <a:p>
            <a:pPr marL="354013" indent="-354013">
              <a:buFont typeface="Arial" pitchFamily="34" charset="0"/>
              <a:buChar char="•"/>
            </a:pPr>
            <a:endParaRPr lang="en-GB" sz="2200" dirty="0" smtClean="0"/>
          </a:p>
          <a:p>
            <a:pPr marL="354013" indent="-354013">
              <a:buFont typeface="Arial" pitchFamily="34" charset="0"/>
              <a:buChar char="•"/>
            </a:pPr>
            <a:r>
              <a:rPr lang="en-GB" sz="2200" dirty="0" smtClean="0"/>
              <a:t>‘</a:t>
            </a:r>
            <a:r>
              <a:rPr lang="en-GB" sz="2200" i="1" dirty="0" smtClean="0"/>
              <a:t>Invest in developing leadership capital across the education system, so that school improvement can be led from within Wales by schools’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610948"/>
            <a:ext cx="8229600" cy="21233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‘approaches should focus </a:t>
            </a:r>
            <a:r>
              <a:rPr lang="en-GB" u="sng" dirty="0" smtClean="0"/>
              <a:t>less on central direction and more on the need to develop local responsibility and decision making</a:t>
            </a:r>
            <a:r>
              <a:rPr lang="en-GB" dirty="0" smtClean="0"/>
              <a:t>, </a:t>
            </a:r>
            <a:r>
              <a:rPr lang="en-GB" u="sng" dirty="0" smtClean="0"/>
              <a:t>build capacity </a:t>
            </a:r>
            <a:r>
              <a:rPr lang="en-GB" dirty="0" smtClean="0"/>
              <a:t>and engage teachers and schools ...’</a:t>
            </a:r>
          </a:p>
        </p:txBody>
      </p:sp>
      <p:pic>
        <p:nvPicPr>
          <p:cNvPr id="16386" name="Picture 2" descr="Image result for successful futures wales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05025" y="1055432"/>
            <a:ext cx="4017194" cy="2249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073" y="186612"/>
            <a:ext cx="6904654" cy="737119"/>
          </a:xfrm>
        </p:spPr>
        <p:txBody>
          <a:bodyPr>
            <a:normAutofit fontScale="90000"/>
          </a:bodyPr>
          <a:lstStyle/>
          <a:p>
            <a:pPr algn="r"/>
            <a:r>
              <a:rPr lang="en-GB" b="1" dirty="0" smtClean="0"/>
              <a:t>Estyn Annual Report 2017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955"/>
            <a:ext cx="5150498" cy="2724539"/>
          </a:xfrm>
        </p:spPr>
        <p:txBody>
          <a:bodyPr>
            <a:noAutofit/>
          </a:bodyPr>
          <a:lstStyle/>
          <a:p>
            <a:r>
              <a:rPr lang="en-GB" sz="1800" b="1" dirty="0" smtClean="0"/>
              <a:t>“The biggest influence on learner outcomes is the quality of teaching and learning</a:t>
            </a:r>
            <a:r>
              <a:rPr lang="en-GB" sz="1800" dirty="0" smtClean="0"/>
              <a:t>. </a:t>
            </a:r>
          </a:p>
          <a:p>
            <a:r>
              <a:rPr lang="en-GB" sz="1800" dirty="0" smtClean="0"/>
              <a:t>Various strategies have been introduced in Wales with the intention of improving the quality of teaching and learning, and of helping practitioners to develop their practice throughout their careers. </a:t>
            </a:r>
          </a:p>
          <a:p>
            <a:r>
              <a:rPr lang="en-GB" sz="1800" dirty="0" smtClean="0"/>
              <a:t>The aim is </a:t>
            </a:r>
            <a:r>
              <a:rPr lang="en-GB" sz="1800" b="1" dirty="0" smtClean="0"/>
              <a:t>to build capacity </a:t>
            </a:r>
            <a:r>
              <a:rPr lang="en-GB" sz="1800" dirty="0" smtClean="0"/>
              <a:t>and to drive out variations within and between schools. </a:t>
            </a:r>
          </a:p>
        </p:txBody>
      </p:sp>
      <p:pic>
        <p:nvPicPr>
          <p:cNvPr id="10242" name="Picture 2" descr="http://tse1.mm.bing.net/th?&amp;id=OIP.BYHemulCdYGrJRcRwgRkygEsDH&amp;w=300&amp;h=199&amp;c=0&amp;pid=1.9&amp;rs=0&amp;p=0&amp;r=0">
            <a:hlinkClick r:id="rId2" tooltip="View image details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01424" y="1046988"/>
            <a:ext cx="3342576" cy="221724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199" y="3946846"/>
            <a:ext cx="848152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Font typeface="Arial" pitchFamily="34" charset="0"/>
              <a:buChar char="•"/>
            </a:pPr>
            <a:r>
              <a:rPr lang="en-GB" dirty="0" smtClean="0"/>
              <a:t>Current education reforms are based on a </a:t>
            </a:r>
            <a:r>
              <a:rPr lang="en-GB" b="1" dirty="0" smtClean="0"/>
              <a:t>model of a self-improving system and of school-to-school working</a:t>
            </a:r>
            <a:r>
              <a:rPr lang="en-GB" dirty="0" smtClean="0"/>
              <a:t>. </a:t>
            </a:r>
          </a:p>
          <a:p>
            <a:pPr marL="354013" indent="-354013">
              <a:buFont typeface="Arial" pitchFamily="34" charset="0"/>
              <a:buChar char="•"/>
            </a:pPr>
            <a:r>
              <a:rPr lang="en-GB" dirty="0" smtClean="0"/>
              <a:t>This means that schools and providers, leaders and practitioners, including teachers and support staff, </a:t>
            </a:r>
            <a:r>
              <a:rPr lang="en-GB" b="1" dirty="0" smtClean="0"/>
              <a:t>take responsibility for their own development and that of their peers</a:t>
            </a:r>
            <a:r>
              <a:rPr lang="en-GB" dirty="0" smtClean="0"/>
              <a:t>. </a:t>
            </a:r>
          </a:p>
          <a:p>
            <a:pPr marL="354013" indent="-354013">
              <a:buFont typeface="Arial" pitchFamily="34" charset="0"/>
              <a:buChar char="•"/>
            </a:pPr>
            <a:r>
              <a:rPr lang="en-GB" b="1" dirty="0" smtClean="0"/>
              <a:t>This self-improvement approach is school-led</a:t>
            </a:r>
            <a:r>
              <a:rPr lang="en-GB" dirty="0" smtClean="0"/>
              <a:t>, and balanced by support from local authorities, regional consortia and the Welsh Government.”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210"/>
            <a:ext cx="5094514" cy="2062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“In the very </a:t>
            </a:r>
            <a:r>
              <a:rPr lang="en-GB" sz="2000" b="1" dirty="0" smtClean="0"/>
              <a:t>best schools, there is a strong focus on professional learning for all staff. Teachers and leaders across the schools are involved in an extensive range of networks of professional practice </a:t>
            </a:r>
            <a:r>
              <a:rPr lang="en-GB" sz="2000" dirty="0" smtClean="0"/>
              <a:t>within the school and at local, regional and national level.”</a:t>
            </a:r>
            <a:endParaRPr lang="en-GB" sz="2000" dirty="0"/>
          </a:p>
        </p:txBody>
      </p:sp>
      <p:pic>
        <p:nvPicPr>
          <p:cNvPr id="5" name="Picture 2" descr="http://tse1.mm.bing.net/th?&amp;id=OIP.BYHemulCdYGrJRcRwgRkygEsDH&amp;w=300&amp;h=199&amp;c=0&amp;pid=1.9&amp;rs=0&amp;p=0&amp;r=0">
            <a:hlinkClick r:id="rId2" tooltip="View image details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01424" y="1046988"/>
            <a:ext cx="3342576" cy="2217243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34073" y="186612"/>
            <a:ext cx="6904654" cy="737119"/>
          </a:xfrm>
        </p:spPr>
        <p:txBody>
          <a:bodyPr>
            <a:normAutofit fontScale="90000"/>
          </a:bodyPr>
          <a:lstStyle/>
          <a:p>
            <a:pPr algn="r"/>
            <a:r>
              <a:rPr lang="en-GB" b="1" dirty="0" smtClean="0"/>
              <a:t>Estyn Annual Report 2017</a:t>
            </a:r>
            <a:endParaRPr lang="en-GB" b="1" dirty="0"/>
          </a:p>
        </p:txBody>
      </p:sp>
      <p:sp>
        <p:nvSpPr>
          <p:cNvPr id="8" name="Rectangle 7"/>
          <p:cNvSpPr/>
          <p:nvPr/>
        </p:nvSpPr>
        <p:spPr>
          <a:xfrm>
            <a:off x="457199" y="3466324"/>
            <a:ext cx="84815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2000" i="1" dirty="0" smtClean="0"/>
              <a:t>But they also said... </a:t>
            </a:r>
          </a:p>
          <a:p>
            <a:endParaRPr lang="en-GB" sz="2000" dirty="0" smtClean="0"/>
          </a:p>
          <a:p>
            <a:r>
              <a:rPr lang="en-GB" sz="2000" dirty="0" smtClean="0"/>
              <a:t>“There is an </a:t>
            </a:r>
            <a:r>
              <a:rPr lang="en-GB" sz="2000" b="1" dirty="0" smtClean="0"/>
              <a:t>emerging culture of collaboration and support around professional learning</a:t>
            </a:r>
            <a:r>
              <a:rPr lang="en-GB" sz="2000" dirty="0" smtClean="0"/>
              <a:t>. The challenge for our most successful schools is to ensure that their </a:t>
            </a:r>
            <a:r>
              <a:rPr lang="en-GB" sz="2000" b="1" dirty="0" smtClean="0"/>
              <a:t>succession planning processes </a:t>
            </a:r>
            <a:r>
              <a:rPr lang="en-GB" sz="2000" dirty="0" smtClean="0"/>
              <a:t>are robust enough to develop their leadership capacity, so that </a:t>
            </a:r>
            <a:r>
              <a:rPr lang="en-GB" sz="2000" b="1" dirty="0" smtClean="0"/>
              <a:t>senior leaders can contribute to school to-school support</a:t>
            </a:r>
            <a:r>
              <a:rPr lang="en-GB" sz="2000" dirty="0" smtClean="0"/>
              <a:t> while not compromising their own provision and development.”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2936</TotalTime>
  <Words>682</Words>
  <Application>Microsoft Office PowerPoint</Application>
  <PresentationFormat>On-screen Show (4:3)</PresentationFormat>
  <Paragraphs>66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Improving standards at primary level</vt:lpstr>
      <vt:lpstr>And at secondary level</vt:lpstr>
      <vt:lpstr>Vulnerable pupils improving fastest</vt:lpstr>
      <vt:lpstr>‘Improving schools in Wales:  An OECD perspective’ 2014</vt:lpstr>
      <vt:lpstr>Slide 7</vt:lpstr>
      <vt:lpstr>Estyn Annual Report 2017</vt:lpstr>
      <vt:lpstr>Estyn Annual Report 2017</vt:lpstr>
      <vt:lpstr>Successful schools are where... </vt:lpstr>
      <vt:lpstr>The people who work in schools are the best people to lead school improvement... </vt:lpstr>
      <vt:lpstr>There’s not a one size model: our school-led school to school strategies are designed and developed in the region</vt:lpstr>
      <vt:lpstr>Risks and Opportunities</vt:lpstr>
      <vt:lpstr>What are YOU doing?</vt:lpstr>
      <vt:lpstr>Slide 15</vt:lpstr>
    </vt:vector>
  </TitlesOfParts>
  <Company>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 Ainscow</dc:creator>
  <cp:lastModifiedBy>Windows User</cp:lastModifiedBy>
  <cp:revision>193</cp:revision>
  <dcterms:created xsi:type="dcterms:W3CDTF">2014-01-17T15:55:00Z</dcterms:created>
  <dcterms:modified xsi:type="dcterms:W3CDTF">2017-01-31T14:52:03Z</dcterms:modified>
</cp:coreProperties>
</file>