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8" r:id="rId4"/>
    <p:sldId id="263" r:id="rId5"/>
    <p:sldId id="264" r:id="rId6"/>
    <p:sldId id="265" r:id="rId7"/>
    <p:sldId id="274" r:id="rId8"/>
    <p:sldId id="275" r:id="rId9"/>
    <p:sldId id="268" r:id="rId10"/>
    <p:sldId id="269" r:id="rId11"/>
    <p:sldId id="270" r:id="rId12"/>
    <p:sldId id="271" r:id="rId13"/>
    <p:sldId id="273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2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535DA-5FA1-4EFB-80D0-45E0301A2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1A958-91B5-4BE8-997C-843C6FB7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1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01992-BC95-4C19-AD5A-D46796A07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DEF7A-839C-4C36-83BC-A98C1EEA3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71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B3DA05-47AA-49CB-9D6B-8E45D0D62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9093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FD40F-2301-4E9D-9A34-E9E0E3692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093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10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895DB-EC83-4E40-BEC5-45E0E12E5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79BD4-00FC-4ED3-9C4C-2BF0A46DE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57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1DA7-B9F2-4A6D-864A-31C57F983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27AC3-DACB-4345-A579-5FADA5AD9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7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04A4E-3E51-4F1A-9FAE-EC0A776D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" y="187324"/>
            <a:ext cx="1180795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6E77E-3342-4106-B9BC-B74A41CE86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8976" y="1630426"/>
            <a:ext cx="58064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6A795-7A48-4AEA-8122-7B3074924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624457"/>
            <a:ext cx="583082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B0E6FB-8EBE-4C11-AD6E-7201A7877EDA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512887"/>
            <a:ext cx="6626" cy="38741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7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663BD-266E-43F5-8891-2ECC12A0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99725-331E-4D74-A1B9-2983D87B8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B34DD-A867-4DB2-A98C-63B37354D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42AF-7641-4CD0-A74B-E35D0B898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0D4742-B7EA-4BDE-9836-3D7463918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0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7241C-1751-4866-AD5E-73C5E8974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1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960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4257-C15D-4E9A-959F-92F585D8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A5C75-90AB-44C4-8E86-9B2595F12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96C0E-E522-4ADE-AC44-E4709493B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41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C799-D07A-4CE2-BAFB-012A0E59E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FBE399-9AF9-4297-96CC-E8FC530D7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17B9F-67CF-4C1E-B8F9-5E36040A7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44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7AA794-3BC4-4910-9BF9-AB15353AF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3E265-0287-4096-87B6-C014B7222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93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770D89-9CCA-41CA-BDDA-1EA75B1A4E0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5" y="6101530"/>
            <a:ext cx="1510289" cy="6899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94B1C6-C41F-4E02-A046-033CC229B0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8" t="13585" r="5430" b="16026"/>
          <a:stretch/>
        </p:blipFill>
        <p:spPr>
          <a:xfrm>
            <a:off x="9607353" y="6101530"/>
            <a:ext cx="2584647" cy="7564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54E923-C471-2047-BD7B-CEBD93933BA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rgbClr val="002060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eirfaiaith.wjec.co.uk/language/cy/" TargetMode="External"/><Relationship Id="rId2" Type="http://schemas.openxmlformats.org/officeDocument/2006/relationships/hyperlink" Target="https://dera.ioe.ac.uk/5248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C7B4A-C102-4CC7-8D69-8A8840ADEE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Geirfa Allweddol - Mathemateg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0B17D3-B928-F247-98D7-072DAD64CD45}"/>
              </a:ext>
            </a:extLst>
          </p:cNvPr>
          <p:cNvSpPr txBox="1"/>
          <p:nvPr/>
        </p:nvSpPr>
        <p:spPr>
          <a:xfrm>
            <a:off x="71926" y="3935896"/>
            <a:ext cx="12017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</a:rPr>
              <a:t>Cyfarwyddiadau</a:t>
            </a:r>
            <a:r>
              <a:rPr lang="en-US" sz="3200" b="1" dirty="0">
                <a:solidFill>
                  <a:srgbClr val="002060"/>
                </a:solidFill>
              </a:rPr>
              <a:t> – </a:t>
            </a:r>
            <a:r>
              <a:rPr lang="en-US" sz="3200" b="1" dirty="0" err="1">
                <a:solidFill>
                  <a:srgbClr val="002060"/>
                </a:solidFill>
              </a:rPr>
              <a:t>derbyn</a:t>
            </a:r>
            <a:r>
              <a:rPr lang="en-US" sz="3200" b="1" dirty="0">
                <a:solidFill>
                  <a:srgbClr val="002060"/>
                </a:solidFill>
              </a:rPr>
              <a:t> i </a:t>
            </a:r>
            <a:r>
              <a:rPr lang="en-US" sz="3200" b="1" dirty="0" err="1">
                <a:solidFill>
                  <a:srgbClr val="002060"/>
                </a:solidFill>
              </a:rPr>
              <a:t>flwyddyn</a:t>
            </a:r>
            <a:r>
              <a:rPr lang="en-US" sz="3200" b="1" dirty="0">
                <a:solidFill>
                  <a:srgbClr val="002060"/>
                </a:solidFill>
              </a:rPr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420534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(ii)– blwyddyn 4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76A0FD3-C3E6-D643-87D8-FFFED84BBA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783365"/>
              </p:ext>
            </p:extLst>
          </p:nvPr>
        </p:nvGraphicFramePr>
        <p:xfrm>
          <a:off x="281609" y="924339"/>
          <a:ext cx="11767930" cy="41452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enghraifft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o ...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dangoswch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sut ...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dangoswch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eich gwaith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cyfrifo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cyfiawnhewch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g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wnewch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ddatganiad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070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darllenwch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ysgrifennwch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cofnodwch</a:t>
                      </a:r>
                      <a:endParaRPr lang="en-US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ysgrifennwch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mewn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ffigurau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cyflwynwch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836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dargopïwch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copïwch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cynrychiolwch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dehonglwch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+mn-lt"/>
                        </a:rPr>
                        <a:t>cwblhewch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921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gorffennwch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llenwch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arlliwiwch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tywyllwch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labelwch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718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lliwiwch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+mn-lt"/>
                        </a:rPr>
                        <a:t>plotiwch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ticiwch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linell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trwy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lluniwch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476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tynnwch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lun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brasluniwch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tynnwch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linell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rhwng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cysylltwch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(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â’i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gilydd)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gylch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o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gwmpas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09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saeth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costiwch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cyfrwch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farciau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rhifo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cyfrifwch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409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datryswch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ymchwiliwch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cwestiynwch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gofynnwch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gwestiynau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atebwch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12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gwiriwch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06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913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(i)– blwyddyn 5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710150"/>
              </p:ext>
            </p:extLst>
          </p:nvPr>
        </p:nvGraphicFramePr>
        <p:xfrm>
          <a:off x="212035" y="924339"/>
          <a:ext cx="11767930" cy="4246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gwrandewch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ymunwch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-webkit-standard"/>
                        </a:rPr>
                        <a:t> â 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dywedwch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adroddwch</a:t>
                      </a:r>
                      <a:endParaRPr lang="en-GB" sz="1800" b="0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meddyliwch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dychmygwch</a:t>
                      </a:r>
                      <a:endParaRPr lang="en-GB" sz="1800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cofiwch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o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â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729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cychwynnwch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yn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edrychwch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ar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pwyntiwch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at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dangoswch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gosodwch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trefnwch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aildrefnwch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newidiwch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cyfnewidiwch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393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holltwch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gwahanwch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parhewch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â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daliwch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ati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i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ailadroddwch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ail-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wnewch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beth sy’n dod nesaf? 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rhagfynegwch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 patrwm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 rheol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193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chwiliwch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am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o hyd i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bob ...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... gwahanol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68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ymchwiliwch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dewiswch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penderfynwch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defnyddiwch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casglwch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7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adeiladwch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dwyrannwch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dywedwch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wrth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enwch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951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adnabyddwch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trafodwch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siaradwch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am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eglurwch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eich dull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gweithio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249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320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(ii)– blwyddyn 5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76A0FD3-C3E6-D643-87D8-FFFED84BBA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49798"/>
              </p:ext>
            </p:extLst>
          </p:nvPr>
        </p:nvGraphicFramePr>
        <p:xfrm>
          <a:off x="212035" y="924339"/>
          <a:ext cx="11767930" cy="35052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sut y </a:t>
                      </a:r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cawsoch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eich ateb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eich rhesymau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enghraifft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o ...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dangoswch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sut ...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dangoswch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eich gwaith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cyfrifo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964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cyfiawnhewch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g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wnewch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ddatganiad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darllenwch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ysgrifennwch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cofnodwch</a:t>
                      </a:r>
                      <a:endParaRPr lang="en-US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177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cynrychiolwch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dehonglwch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+mn-lt"/>
                        </a:rPr>
                        <a:t>cwblhewch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dargopïwch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copïwch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836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  <a:latin typeface="+mn-lt"/>
                        </a:rPr>
                        <a:t>cwblhewch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gorffennwch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llenwch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lliwiwch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labelwch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921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plotiwch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ticiwch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linell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trwy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lluniwch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tynnwch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lun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718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brasluniwch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tynnwch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linell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rhwng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cysylltwch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(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â’i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gilydd)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gylch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o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gwmpas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costiwch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476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cyfrwch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farciau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rhifo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cyfrifwch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datryswch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ymchwiliwch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717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trawsnewidiwch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cwestiynwch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gofynnwch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gwestiynau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atebwch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gwiriwch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120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549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(i)– blwyddyn 6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285672"/>
              </p:ext>
            </p:extLst>
          </p:nvPr>
        </p:nvGraphicFramePr>
        <p:xfrm>
          <a:off x="212035" y="924339"/>
          <a:ext cx="11767930" cy="43484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gwrandewch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ymunwch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-webkit-standard"/>
                        </a:rPr>
                        <a:t> â 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dywedwch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adroddwch</a:t>
                      </a:r>
                      <a:endParaRPr lang="en-GB" sz="1800" b="0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meddyliwch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dychmygwch</a:t>
                      </a:r>
                      <a:endParaRPr lang="en-GB" sz="1800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cofiwch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o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â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729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cychwynnwch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yn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edrychwch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ar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pwyntiwch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at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dangoswch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gosodwch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trefnwch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aildrefnwch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newidiwch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cyfnewidiwch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393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addaswch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addasu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holltwch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gwahanwch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parhewch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â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daliwch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ati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i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ailadroddwch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ail-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wnewch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beth sy’n dod nesaf? 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rhagfynegwch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288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 patrwm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 rheol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chwiliwch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am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o hyd i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193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bob ...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... gwahanol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ymchwiliwch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dewiswch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penderfynwch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37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ymchwiliwch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dewiswch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penderfynwch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casglwch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defnyddiwch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68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gwnewch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adeiladwch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dwyrannwch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dywedwch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wrth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7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diffiniwch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adnabyddwch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trafodwch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siaradwch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am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951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58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(ii)– blwyddyn 6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76A0FD3-C3E6-D643-87D8-FFFED84BBA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761084"/>
              </p:ext>
            </p:extLst>
          </p:nvPr>
        </p:nvGraphicFramePr>
        <p:xfrm>
          <a:off x="212035" y="924339"/>
          <a:ext cx="11767930" cy="41452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eglurwch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eglurwch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 eich rhesymu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rhowch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enghraifft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 o….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dangoswch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sut ...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dangoswch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eich gwaith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cyfrifo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782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cyfiawnhewch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g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wnewch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ddatganiad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darllenwch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ysgrifennwch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cofnodwch</a:t>
                      </a:r>
                      <a:endParaRPr lang="en-US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57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ysgrifennwch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 mewn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ffigyrau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cyflwynwch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cynrychiolwch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dehonglwch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dargopïwch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177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copïwch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cwblhewch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gorffennwch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llenwch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lliwiwch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836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tywyllwch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labewlch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plotiwch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ticiwch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linell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trwy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921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lluniwch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tynnwch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lun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brasluniwch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tynnwch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linell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rhwng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cysylltwch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(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â’i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gilydd)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718249"/>
                  </a:ext>
                </a:extLst>
              </a:tr>
              <a:tr h="4658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gylch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o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gwmpas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costiwch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cyfrwch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farciau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rhifo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cyfrifwch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476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datryswch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ymchwiliwch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trawsnewidiwch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holwch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 (data)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cwestiynwch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717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gofynnwch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+mn-lt"/>
                        </a:rPr>
                        <a:t>gwestiynau</a:t>
                      </a:r>
                      <a:endParaRPr lang="en-GB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atebwch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profwch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</a:rPr>
                        <a:t>gwiriwch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120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7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0A6F8-110B-2748-8655-BAC6011CB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377"/>
            <a:ext cx="10515600" cy="32709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Mae’r </a:t>
            </a:r>
            <a:r>
              <a:rPr lang="en-US" dirty="0" err="1"/>
              <a:t>ddogfen</a:t>
            </a:r>
            <a:r>
              <a:rPr lang="en-US" dirty="0"/>
              <a:t> hon yn </a:t>
            </a:r>
            <a:r>
              <a:rPr lang="en-US" dirty="0" err="1"/>
              <a:t>seiliedig</a:t>
            </a:r>
            <a:r>
              <a:rPr lang="en-US" dirty="0"/>
              <a:t> ar </a:t>
            </a:r>
            <a:r>
              <a:rPr lang="en-US" dirty="0" err="1"/>
              <a:t>lyfryn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NNS Vocabulary booklet</a:t>
            </a:r>
            <a:endParaRPr lang="en-US" dirty="0"/>
          </a:p>
          <a:p>
            <a:r>
              <a:rPr lang="en-GB" dirty="0"/>
              <a:t>Nid yw hon yn </a:t>
            </a:r>
            <a:r>
              <a:rPr lang="en-GB" dirty="0" err="1"/>
              <a:t>rhestr</a:t>
            </a:r>
            <a:r>
              <a:rPr lang="en-GB" dirty="0"/>
              <a:t> </a:t>
            </a:r>
            <a:r>
              <a:rPr lang="en-GB" dirty="0" err="1"/>
              <a:t>gynhwysfawr</a:t>
            </a:r>
            <a:r>
              <a:rPr lang="en-GB" dirty="0"/>
              <a:t>, </a:t>
            </a:r>
            <a:r>
              <a:rPr lang="en-GB" dirty="0" err="1"/>
              <a:t>dylech</a:t>
            </a:r>
            <a:r>
              <a:rPr lang="en-GB" dirty="0"/>
              <a:t> ei </a:t>
            </a:r>
            <a:r>
              <a:rPr lang="en-GB" dirty="0" err="1"/>
              <a:t>golygu</a:t>
            </a:r>
            <a:r>
              <a:rPr lang="en-GB" dirty="0"/>
              <a:t> fel sy'n </a:t>
            </a:r>
            <a:r>
              <a:rPr lang="en-GB" dirty="0" err="1"/>
              <a:t>briodol</a:t>
            </a:r>
            <a:r>
              <a:rPr lang="en-GB" dirty="0"/>
              <a:t> ar gyfer eich </a:t>
            </a:r>
            <a:r>
              <a:rPr lang="en-GB" dirty="0" err="1"/>
              <a:t>lleoliad</a:t>
            </a:r>
            <a:endParaRPr lang="en-GB" dirty="0"/>
          </a:p>
          <a:p>
            <a:r>
              <a:rPr lang="en-GB" dirty="0" err="1"/>
              <a:t>Efallai</a:t>
            </a:r>
            <a:r>
              <a:rPr lang="en-GB" dirty="0"/>
              <a:t> bydd yr adnodd </a:t>
            </a:r>
            <a:r>
              <a:rPr lang="en-GB" dirty="0" err="1"/>
              <a:t>digidol</a:t>
            </a:r>
            <a:r>
              <a:rPr lang="en-GB" dirty="0"/>
              <a:t> </a:t>
            </a:r>
            <a:r>
              <a:rPr lang="en-US" dirty="0">
                <a:hlinkClick r:id="rId3"/>
              </a:rPr>
              <a:t>Geirfa Termau </a:t>
            </a:r>
            <a:r>
              <a:rPr lang="en-US" dirty="0"/>
              <a:t> </a:t>
            </a:r>
            <a:r>
              <a:rPr lang="en-GB" dirty="0" err="1"/>
              <a:t>yma</a:t>
            </a:r>
            <a:r>
              <a:rPr lang="en-GB" dirty="0"/>
              <a:t> gan CBAC yn </a:t>
            </a:r>
            <a:r>
              <a:rPr lang="en-GB" dirty="0" err="1"/>
              <a:t>ddefnyddiol</a:t>
            </a:r>
            <a:r>
              <a:rPr lang="en-GB" dirty="0"/>
              <a:t> hefyd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261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- </a:t>
            </a:r>
            <a:r>
              <a:rPr lang="en-US" sz="3600" dirty="0" err="1"/>
              <a:t>derbyn</a:t>
            </a:r>
            <a:endParaRPr lang="en-US" sz="3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982119"/>
              </p:ext>
            </p:extLst>
          </p:nvPr>
        </p:nvGraphicFramePr>
        <p:xfrm>
          <a:off x="212035" y="793472"/>
          <a:ext cx="11627637" cy="47193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13293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gwrandewch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ymunwch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â 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dywedwch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meddyliwch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dychmygwch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/>
                        <a:t>cofiwch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dechreuwch</a:t>
                      </a:r>
                      <a:r>
                        <a:rPr lang="en-US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dechreuwch</a:t>
                      </a:r>
                      <a:r>
                        <a:rPr lang="en-US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dechreuwch</a:t>
                      </a:r>
                      <a:r>
                        <a:rPr lang="en-US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cychwynnwch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/>
                        <a:t>edrychwch</a:t>
                      </a:r>
                      <a:r>
                        <a:rPr lang="en-GB" b="0" dirty="0"/>
                        <a:t> 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/>
                        <a:t>pwyntiwch</a:t>
                      </a:r>
                      <a:r>
                        <a:rPr lang="en-GB" b="0" dirty="0"/>
                        <a:t> 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dangoswch</a:t>
                      </a:r>
                      <a:endParaRPr lang="en-GB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rhowch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gosodwch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393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/>
                        <a:t>trefnwch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ail-</a:t>
                      </a:r>
                      <a:r>
                        <a:rPr lang="en-GB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drefnwch</a:t>
                      </a:r>
                      <a:endParaRPr lang="en-GB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newidiwch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cyfnewidiwch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holltwch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gwahanwch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parhewch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â</a:t>
                      </a:r>
                      <a:endParaRPr lang="en-GB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daliwch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ati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i 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ailadroddwch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beth sy’n dod nesaf? 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193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/>
                        <a:t>edrychwch</a:t>
                      </a:r>
                      <a:r>
                        <a:rPr lang="en-GB" b="0" dirty="0"/>
                        <a:t> 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chwiliwch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am</a:t>
                      </a:r>
                      <a:endParaRPr lang="en-GB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o hyd i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dewiswch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casglwch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68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defnyddiwch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/>
                        <a:t>gwnewch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adeiladwch</a:t>
                      </a:r>
                      <a:endParaRPr lang="en-GB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dywedwch</a:t>
                      </a:r>
                      <a:r>
                        <a:rPr lang="en-US" sz="1800" b="0" dirty="0">
                          <a:solidFill>
                            <a:srgbClr val="002060"/>
                          </a:solidFill>
                          <a:latin typeface="+mn-lt"/>
                        </a:rPr>
                        <a:t> wrth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disgrifiwch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099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/>
                        <a:t>siaradwch</a:t>
                      </a:r>
                      <a:r>
                        <a:rPr lang="en-GB" b="0" dirty="0"/>
                        <a:t> 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endParaRPr lang="en-GB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dangoswch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i mi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darllenwch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ysgrifennwch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0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dargopïwch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copïwch</a:t>
                      </a:r>
                      <a:endParaRPr lang="en-GB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cwblhewch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gorffennwch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llenwch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718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arlliwiwch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tywyllwch</a:t>
                      </a:r>
                      <a:endParaRPr lang="en-GB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lliwiwch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ticiwch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linell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trwy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717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lluniwch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/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tynnwch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lun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tynnwch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linell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rhwng 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cysylltwch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(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â’i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gilydd)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gylch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o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gwmpas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rgbClr val="002060"/>
                          </a:solidFill>
                          <a:latin typeface="+mn-lt"/>
                        </a:rPr>
                        <a:t>cylchwch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12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costiwch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cyfrifwch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atebwch</a:t>
                      </a:r>
                      <a:endParaRPr lang="en-GB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gwiriwch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0630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B54F7FC-1539-3B47-ADDA-3A17D635B3FA}"/>
              </a:ext>
            </a:extLst>
          </p:cNvPr>
          <p:cNvSpPr/>
          <p:nvPr/>
        </p:nvSpPr>
        <p:spPr>
          <a:xfrm>
            <a:off x="2362200" y="571507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-webkit-standard"/>
              </a:rPr>
              <a:t>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68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- blwyddyn 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673733"/>
              </p:ext>
            </p:extLst>
          </p:nvPr>
        </p:nvGraphicFramePr>
        <p:xfrm>
          <a:off x="212035" y="924339"/>
          <a:ext cx="11767930" cy="44500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gwrandewch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ymunwch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-webkit-standard"/>
                        </a:rPr>
                        <a:t> â 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dywedwch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meddyliwch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dychmygwch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cofiwch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dechreuwch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o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â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cychwynnwch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yn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edrychwch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ar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pwyntiwch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at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dangoswch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rhowch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gosodwch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393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trefnwch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chemeClr val="tx1"/>
                          </a:solidFill>
                          <a:latin typeface="-webkit-standard"/>
                        </a:rPr>
                        <a:t>aildrefnwch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newidiwch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cyfnewidiwch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holltwch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gwahanwch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parhewch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â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daliwch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ati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i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ailadroddwch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ail-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wnewch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193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beth sy’n dod nesaf? 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chwiliwch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am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dewch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o hyd i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dewiswch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casglwch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68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defnyddiwch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gwnewch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adeiladwch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dywedwch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 wrth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disgrifiwch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099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siaradwch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eglurwch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dangoswch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i mi 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darllenwch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ysgrifennwch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0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cofnodwch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dargopïwch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copïwch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cwblhewch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gorffennwch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718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arlliwiwch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tywyllwch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lliwiwch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ticiwch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llenwch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717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linell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trwy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tynnwch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lun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tynnwch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linell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rhwng 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cysylltwch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(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â’i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gilydd)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gylch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o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gwmpas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-webkit-standard"/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12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cylchwch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costiwch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cyfrifwch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atebwch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gwiriwch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06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07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(i)– blwyddyn 2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502785"/>
              </p:ext>
            </p:extLst>
          </p:nvPr>
        </p:nvGraphicFramePr>
        <p:xfrm>
          <a:off x="212035" y="924339"/>
          <a:ext cx="11767930" cy="4246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gwrandewch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ymunwch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-webkit-standard"/>
                        </a:rPr>
                        <a:t> â 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dywedwch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adroddwch</a:t>
                      </a:r>
                      <a:endParaRPr lang="en-GB" sz="1600" b="0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meddyliwch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dychmygwch</a:t>
                      </a:r>
                      <a:endParaRPr lang="en-GB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cofiwch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o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â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729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cychwynnwch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yn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edrychwch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ar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pwyntiwch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at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dangoswch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gosodwch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trefnwch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aildrefnwch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newidiwch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cyfnewidiwch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393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holltwch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gwahanwch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parhewch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â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daliwch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ati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i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ailadroddwch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ail-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wnewch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beth sy’n dod nesaf?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rhagfynegwch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y patrwm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y rheol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193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chwiliwch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am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o hyd i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bob ...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... gwahanol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68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ymchwiliwch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dewiswch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penderfynwch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defnyddiwch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casglwch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864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gwnewch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adeiladwch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dywedwch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wrth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7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trafodwch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siaradwch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am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eich dull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gweithio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sut y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cawsoch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eich ateb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099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23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(ii)– blwyddyn 2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76A0FD3-C3E6-D643-87D8-FFFED84BBA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468906"/>
              </p:ext>
            </p:extLst>
          </p:nvPr>
        </p:nvGraphicFramePr>
        <p:xfrm>
          <a:off x="212035" y="924339"/>
          <a:ext cx="11767930" cy="31343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enghraifft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o ...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dangoswch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sut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darllenwch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ysgrifennwch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cofnodwch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25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ysgrifennwch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mewn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ffigurau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cyflwynwch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cynrychiolwch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dargopïwch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copïwch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06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cwblhewch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gorffennwch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llenwch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arlliwiwch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rgbClr val="000000"/>
                          </a:solidFill>
                          <a:latin typeface="-webkit-standard"/>
                        </a:rPr>
                        <a:t>tywyllwch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718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lliwiwch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ticiwch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linell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trwy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labelwch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lluniwch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476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tynnwch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lun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tynnwch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linell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rhwng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cysylltwch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(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â’i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gilydd)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gylch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o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gwmpas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saeth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717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costiwch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farciau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rhifo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cyfrifwch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datryswch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atebwch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12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gwiriwch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06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773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(i)– blwyddyn 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437853"/>
              </p:ext>
            </p:extLst>
          </p:nvPr>
        </p:nvGraphicFramePr>
        <p:xfrm>
          <a:off x="212035" y="924339"/>
          <a:ext cx="11767930" cy="4246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gwrandewch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ymunwch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-webkit-standard"/>
                        </a:rPr>
                        <a:t> â 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dywedwch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adroddwch</a:t>
                      </a:r>
                      <a:endParaRPr lang="en-GB" sz="1800" b="0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meddyliwch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dychmygwch</a:t>
                      </a:r>
                      <a:endParaRPr lang="en-GB" sz="1800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cofiwch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o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â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729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cychwynnwch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yn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edrychwch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ar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pwyntiwch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at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dangoswch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gosodwch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trefnwch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aildrefnwch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newidiwch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cyfnewidiwch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393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holltwch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gwahanwch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parhewch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â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daliwch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ati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i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ailadroddwch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ail-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wnewch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beth sy’n dod nesaf? 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rhagfynegwch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 patrwm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 rheol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193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chwiliwch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am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o hyd i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bob ...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... gwahanol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68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ymchwiliwch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dewiswch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penderfynwch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defnyddiwch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casglwch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864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gwnewch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adeiladwch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dywedwch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wrth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enwch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7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trafodwch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siaradwch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am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eich dull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gweithio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sut y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cawsoch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eich ateb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099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14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(ii)– blwyddyn 3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F76A0FD3-C3E6-D643-87D8-FFFED84BBA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2035" y="924339"/>
          <a:ext cx="11767930" cy="31343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enghraifft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o ...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dangoswch</a:t>
                      </a:r>
                      <a:r>
                        <a:rPr lang="en-GB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sut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darllenwch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ysgrifennwch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cofnodwch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25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ysgrifennwch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mewn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ffigurau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cyflwynwch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cynrychiolwch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dargopïwch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copïwch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06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cwblhewch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gorffennwch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llenwch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arlliwiwch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tywyllwch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718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lliwiwch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ticiwch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linell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trwy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labelwch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lluniwch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476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tynnwch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lun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tynnwch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linell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rhwng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cysylltwch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(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â’i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gilydd)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gylch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o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gwmpas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saeth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717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costiwch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farciau</a:t>
                      </a:r>
                      <a:r>
                        <a:rPr lang="en-GB" dirty="0">
                          <a:solidFill>
                            <a:srgbClr val="000000"/>
                          </a:solidFill>
                          <a:latin typeface="-webkit-standard"/>
                        </a:rPr>
                        <a:t> rhifo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cyfrifwch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datryswch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atebwch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12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gwiriwch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06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561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 err="1"/>
              <a:t>Cyfarwyddiadau</a:t>
            </a:r>
            <a:r>
              <a:rPr lang="en-US" sz="3600" dirty="0"/>
              <a:t> (i)– blwyddyn 4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835242"/>
              </p:ext>
            </p:extLst>
          </p:nvPr>
        </p:nvGraphicFramePr>
        <p:xfrm>
          <a:off x="212035" y="924339"/>
          <a:ext cx="11767930" cy="4246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gwrandewch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ymunwch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-webkit-standard"/>
                        </a:rPr>
                        <a:t> â 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-webkit-standard"/>
                        </a:rPr>
                        <a:t>dywedwch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adroddwch</a:t>
                      </a:r>
                      <a:endParaRPr lang="en-GB" sz="1800" b="0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meddyliwch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dychmygwch</a:t>
                      </a:r>
                      <a:endParaRPr lang="en-GB" sz="1800" dirty="0">
                        <a:solidFill>
                          <a:srgbClr val="000000"/>
                        </a:solidFill>
                        <a:latin typeface="-webkit-stand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cofiwch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o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dechreuwch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â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729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cychwynnwch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yn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edrychwch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ar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pwyntiwch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at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dangoswch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rhowch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gosodwch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trefnwch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aildrefnwch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newidiwch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cyfnewidiwch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393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holltwch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gwahanwch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parhewch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â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daliwch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ati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i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ailadroddwch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ail-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wnewch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beth sy’n dod nesaf? 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rhagfynegwch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 patrwm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y rheol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193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chwiliwch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am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o hyd i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bob ...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darganfyddwch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... gwahanol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168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ymchwiliwch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dewiswch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penderfynwch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defnyddiwch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casglwch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7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gwnewch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adeiladwch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dywedwch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wrth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disgrifiwch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enwch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249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trafodwch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siaradwch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am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eich dull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gweithio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eglurwch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sut y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latin typeface="-webkit-standard"/>
                        </a:rPr>
                        <a:t>cawsoch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latin typeface="-webkit-standard"/>
                        </a:rPr>
                        <a:t> eich ateb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21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896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1043</Words>
  <Application>Microsoft Macintosh PowerPoint</Application>
  <PresentationFormat>Widescreen</PresentationFormat>
  <Paragraphs>579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-webkit-standard</vt:lpstr>
      <vt:lpstr>Arial</vt:lpstr>
      <vt:lpstr>Calibri</vt:lpstr>
      <vt:lpstr>Office Theme</vt:lpstr>
      <vt:lpstr>Geirfa Allweddol - Mathemateg </vt:lpstr>
      <vt:lpstr>PowerPoint Presentation</vt:lpstr>
      <vt:lpstr>Cyfarwyddiadau - derbyn</vt:lpstr>
      <vt:lpstr>Cyfarwyddiadau - blwyddyn 1</vt:lpstr>
      <vt:lpstr>Cyfarwyddiadau (i)– blwyddyn 2</vt:lpstr>
      <vt:lpstr>Cyfarwyddiadau (ii)– blwyddyn 2</vt:lpstr>
      <vt:lpstr>Cyfarwyddiadau (i)– blwyddyn 3</vt:lpstr>
      <vt:lpstr>Cyfarwyddiadau (ii)– blwyddyn 3</vt:lpstr>
      <vt:lpstr>Cyfarwyddiadau (i)– blwyddyn 4</vt:lpstr>
      <vt:lpstr>Cyfarwyddiadau (ii)– blwyddyn 4</vt:lpstr>
      <vt:lpstr>Cyfarwyddiadau (i)– blwyddyn 5</vt:lpstr>
      <vt:lpstr>Cyfarwyddiadau (ii)– blwyddyn 5</vt:lpstr>
      <vt:lpstr>Cyfarwyddiadau (i)– blwyddyn 6</vt:lpstr>
      <vt:lpstr>Cyfarwyddiadau (ii)– blwyddyn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Fawell</dc:creator>
  <cp:lastModifiedBy>L Davies</cp:lastModifiedBy>
  <cp:revision>52</cp:revision>
  <dcterms:created xsi:type="dcterms:W3CDTF">2020-01-22T10:54:21Z</dcterms:created>
  <dcterms:modified xsi:type="dcterms:W3CDTF">2021-01-25T15:42:26Z</dcterms:modified>
</cp:coreProperties>
</file>