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70" r:id="rId10"/>
    <p:sldId id="276" r:id="rId11"/>
    <p:sldId id="260" r:id="rId12"/>
    <p:sldId id="277" r:id="rId13"/>
    <p:sldId id="275" r:id="rId14"/>
    <p:sldId id="278" r:id="rId15"/>
    <p:sldId id="274" r:id="rId16"/>
    <p:sldId id="272" r:id="rId17"/>
  </p:sldIdLst>
  <p:sldSz cx="12192000" cy="6858000"/>
  <p:notesSz cx="6858000" cy="9144000"/>
  <p:defaultTextStyle>
    <a:defPPr>
      <a:defRPr lang="cy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+YYSH7aVWEqaypLuWcMNug==" hashData="+OT3O2e1M3OSTYlWKuXf2M8U82seAOTGEW2I2VTatkW6gzmZUTcy7BdHVbhLtlBZszD5oPOqjbpwJJxICaZuBw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57361" autoAdjust="0"/>
  </p:normalViewPr>
  <p:slideViewPr>
    <p:cSldViewPr snapToGrid="0">
      <p:cViewPr varScale="1">
        <p:scale>
          <a:sx n="41" d="100"/>
          <a:sy n="41" d="100"/>
        </p:scale>
        <p:origin x="96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92DBB-D4F9-4CFA-AB49-210824589DA1}" type="datetimeFigureOut">
              <a:rPr lang="cy-GB" smtClean="0"/>
              <a:t>16/03/2020</a:t>
            </a:fld>
            <a:endParaRPr lang="cy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y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CE02D-65F4-4EFE-AC95-2D924D058A20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968647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02D-65F4-4EFE-AC95-2D924D058A20}" type="slidenum">
              <a:rPr lang="cy-GB" smtClean="0"/>
              <a:t>1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339742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02D-65F4-4EFE-AC95-2D924D058A20}" type="slidenum">
              <a:rPr lang="cy-GB" smtClean="0"/>
              <a:t>12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022132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02D-65F4-4EFE-AC95-2D924D058A20}" type="slidenum">
              <a:rPr lang="cy-GB" smtClean="0"/>
              <a:t>13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930648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02D-65F4-4EFE-AC95-2D924D058A20}" type="slidenum">
              <a:rPr lang="cy-GB" smtClean="0"/>
              <a:t>14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205524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02D-65F4-4EFE-AC95-2D924D058A20}" type="slidenum">
              <a:rPr lang="cy-GB" smtClean="0"/>
              <a:t>15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71391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02D-65F4-4EFE-AC95-2D924D058A20}" type="slidenum">
              <a:rPr lang="cy-GB" smtClean="0"/>
              <a:t>16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635197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02D-65F4-4EFE-AC95-2D924D058A20}" type="slidenum">
              <a:rPr lang="cy-GB" smtClean="0"/>
              <a:t>2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566143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02D-65F4-4EFE-AC95-2D924D058A20}" type="slidenum">
              <a:rPr lang="cy-GB" smtClean="0"/>
              <a:t>3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56264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02D-65F4-4EFE-AC95-2D924D058A20}" type="slidenum">
              <a:rPr lang="cy-GB" smtClean="0"/>
              <a:t>4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5834069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02D-65F4-4EFE-AC95-2D924D058A20}" type="slidenum">
              <a:rPr lang="cy-GB" smtClean="0"/>
              <a:t>5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863793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02D-65F4-4EFE-AC95-2D924D058A20}" type="slidenum">
              <a:rPr lang="cy-GB" smtClean="0"/>
              <a:t>6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561104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02D-65F4-4EFE-AC95-2D924D058A20}" type="slidenum">
              <a:rPr lang="cy-GB" smtClean="0"/>
              <a:t>7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712606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02D-65F4-4EFE-AC95-2D924D058A20}" type="slidenum">
              <a:rPr lang="cy-GB" smtClean="0"/>
              <a:t>8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979178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CE02D-65F4-4EFE-AC95-2D924D058A20}" type="slidenum">
              <a:rPr lang="cy-GB" smtClean="0"/>
              <a:t>9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39797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AB-22D5-4936-98E9-B7084C3D290F}" type="datetimeFigureOut">
              <a:rPr lang="cy-GB" smtClean="0"/>
              <a:t>16/03/2020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0912-B902-435D-9774-71C8D46ABCF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07484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AB-22D5-4936-98E9-B7084C3D290F}" type="datetimeFigureOut">
              <a:rPr lang="cy-GB" smtClean="0"/>
              <a:t>16/03/2020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0912-B902-435D-9774-71C8D46ABCF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91705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AB-22D5-4936-98E9-B7084C3D290F}" type="datetimeFigureOut">
              <a:rPr lang="cy-GB" smtClean="0"/>
              <a:t>16/03/2020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0912-B902-435D-9774-71C8D46ABCF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0910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AB-22D5-4936-98E9-B7084C3D290F}" type="datetimeFigureOut">
              <a:rPr lang="cy-GB" smtClean="0"/>
              <a:t>16/03/2020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0912-B902-435D-9774-71C8D46ABCF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255033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AB-22D5-4936-98E9-B7084C3D290F}" type="datetimeFigureOut">
              <a:rPr lang="cy-GB" smtClean="0"/>
              <a:t>16/03/2020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0912-B902-435D-9774-71C8D46ABCF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55140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AB-22D5-4936-98E9-B7084C3D290F}" type="datetimeFigureOut">
              <a:rPr lang="cy-GB" smtClean="0"/>
              <a:t>16/03/2020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0912-B902-435D-9774-71C8D46ABCF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80762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AB-22D5-4936-98E9-B7084C3D290F}" type="datetimeFigureOut">
              <a:rPr lang="cy-GB" smtClean="0"/>
              <a:t>16/03/2020</a:t>
            </a:fld>
            <a:endParaRPr lang="cy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0912-B902-435D-9774-71C8D46ABCF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627303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AB-22D5-4936-98E9-B7084C3D290F}" type="datetimeFigureOut">
              <a:rPr lang="cy-GB" smtClean="0"/>
              <a:t>16/03/2020</a:t>
            </a:fld>
            <a:endParaRPr lang="cy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0912-B902-435D-9774-71C8D46ABCF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3517855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AB-22D5-4936-98E9-B7084C3D290F}" type="datetimeFigureOut">
              <a:rPr lang="cy-GB" smtClean="0"/>
              <a:t>16/03/2020</a:t>
            </a:fld>
            <a:endParaRPr lang="cy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0912-B902-435D-9774-71C8D46ABCF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18478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AB-22D5-4936-98E9-B7084C3D290F}" type="datetimeFigureOut">
              <a:rPr lang="cy-GB" smtClean="0"/>
              <a:t>16/03/2020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0912-B902-435D-9774-71C8D46ABCF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90362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y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84CAB-22D5-4936-98E9-B7084C3D290F}" type="datetimeFigureOut">
              <a:rPr lang="cy-GB" smtClean="0"/>
              <a:t>16/03/2020</a:t>
            </a:fld>
            <a:endParaRPr lang="cy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y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00912-B902-435D-9774-71C8D46ABCF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276059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y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y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84CAB-22D5-4936-98E9-B7084C3D290F}" type="datetimeFigureOut">
              <a:rPr lang="cy-GB" smtClean="0"/>
              <a:t>16/03/2020</a:t>
            </a:fld>
            <a:endParaRPr lang="cy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y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00912-B902-435D-9774-71C8D46ABCF7}" type="slidenum">
              <a:rPr lang="cy-GB" smtClean="0"/>
              <a:t>‹#›</a:t>
            </a:fld>
            <a:endParaRPr lang="cy-GB"/>
          </a:p>
        </p:txBody>
      </p:sp>
    </p:spTree>
    <p:extLst>
      <p:ext uri="{BB962C8B-B14F-4D97-AF65-F5344CB8AC3E}">
        <p14:creationId xmlns:p14="http://schemas.microsoft.com/office/powerpoint/2010/main" val="1499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y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co.uk/url?sa=i&amp;rct=j&amp;q=&amp;esrc=s&amp;source=images&amp;cd=&amp;cad=rja&amp;uact=8&amp;ved=0ahUKEwitkP_S_P3RAhXL2xoKHcGrCcgQjRwIBw&amp;url=http%3A%2F%2Fslideplayer.com%2Fslide%2F9078855%2F&amp;bvm=bv.146094739,d.d2s&amp;psig=AFQjCNG0z3e2VhRCNLSZlpVKQClx0saTNw&amp;ust=148655649243862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.uk/url?sa=i&amp;rct=j&amp;q=&amp;esrc=s&amp;source=images&amp;cd=&amp;cad=rja&amp;uact=8&amp;ved=&amp;url=https%3A%2F%2Fothersideofrisk.com%2F2013%2F04%2F14%2Fpositive-psychology-and-perfect-project-outcomes%2F&amp;psig=AFQjCNEel7O4xsuf4i0WzK56E_lvxCEckQ&amp;ust=148596130210880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0CC240C4-9A07-4262-A6AA-F1D6467F02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597" y="143642"/>
            <a:ext cx="8900604" cy="1185112"/>
          </a:xfrm>
        </p:spPr>
        <p:txBody>
          <a:bodyPr>
            <a:normAutofit fontScale="90000"/>
          </a:bodyPr>
          <a:lstStyle/>
          <a:p>
            <a:pPr algn="r"/>
            <a:r>
              <a:rPr lang="en-GB" sz="5600" b="1" dirty="0" err="1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Pŵer</a:t>
            </a:r>
            <a:r>
              <a:rPr lang="en-GB" sz="56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 y </a:t>
            </a:r>
            <a:r>
              <a:rPr lang="en-GB" sz="5600" b="1" dirty="0" err="1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Positif</a:t>
            </a:r>
            <a:br>
              <a:rPr lang="en-GB" sz="56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</a:br>
            <a:r>
              <a:rPr lang="en-GB" sz="5600" b="1" dirty="0">
                <a:solidFill>
                  <a:srgbClr val="0BD0D9">
                    <a:tint val="90000"/>
                    <a:satMod val="120000"/>
                  </a:srgb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alibri"/>
              </a:rPr>
              <a:t>Power of the Positive </a:t>
            </a:r>
            <a:endParaRPr lang="cy-GB" b="1" dirty="0">
              <a:solidFill>
                <a:schemeClr val="bg1"/>
              </a:solidFill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D2CB931-86DF-48C0-A641-DF73D578F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841" y="1744520"/>
            <a:ext cx="11585360" cy="3937189"/>
          </a:xfrm>
        </p:spPr>
        <p:txBody>
          <a:bodyPr>
            <a:normAutofit fontScale="92500" lnSpcReduction="20000"/>
          </a:bodyPr>
          <a:lstStyle/>
          <a:p>
            <a:pPr marL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Kathryn Morgan</a:t>
            </a:r>
          </a:p>
          <a:p>
            <a:pPr marL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en-GB" altLang="en-US" sz="2600" dirty="0" err="1">
                <a:solidFill>
                  <a:schemeClr val="accent1">
                    <a:lumMod val="75000"/>
                  </a:schemeClr>
                </a:solidFill>
                <a:latin typeface="Constantia"/>
              </a:rPr>
              <a:t>Prif</a:t>
            </a:r>
            <a: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 </a:t>
            </a:r>
            <a:r>
              <a:rPr lang="en-GB" altLang="en-US" sz="2600" dirty="0" err="1">
                <a:solidFill>
                  <a:schemeClr val="accent1">
                    <a:lumMod val="75000"/>
                  </a:schemeClr>
                </a:solidFill>
                <a:latin typeface="Constantia"/>
              </a:rPr>
              <a:t>Seicolegydd</a:t>
            </a:r>
            <a: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 </a:t>
            </a:r>
            <a:r>
              <a:rPr lang="en-GB" altLang="en-US" sz="2600" dirty="0" err="1">
                <a:solidFill>
                  <a:schemeClr val="accent1">
                    <a:lumMod val="75000"/>
                  </a:schemeClr>
                </a:solidFill>
                <a:latin typeface="Constantia"/>
              </a:rPr>
              <a:t>Addysgol</a:t>
            </a:r>
            <a:b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</a:br>
            <a: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Principal Educational Psychologist</a:t>
            </a:r>
          </a:p>
          <a:p>
            <a:pPr marL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en-GB" altLang="en-US" sz="2600" dirty="0">
              <a:solidFill>
                <a:schemeClr val="accent1">
                  <a:lumMod val="75000"/>
                </a:schemeClr>
              </a:solidFill>
              <a:latin typeface="Constantia"/>
            </a:endParaRPr>
          </a:p>
          <a:p>
            <a:pPr marL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Jennifer Williams</a:t>
            </a:r>
          </a:p>
          <a:p>
            <a:pPr marL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en-GB" altLang="en-US" sz="2600" dirty="0" err="1">
                <a:solidFill>
                  <a:schemeClr val="accent1">
                    <a:lumMod val="75000"/>
                  </a:schemeClr>
                </a:solidFill>
                <a:latin typeface="Constantia"/>
              </a:rPr>
              <a:t>Dirprwy</a:t>
            </a:r>
            <a: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 </a:t>
            </a:r>
            <a:r>
              <a:rPr lang="en-GB" altLang="en-US" sz="2600" dirty="0" err="1">
                <a:solidFill>
                  <a:schemeClr val="accent1">
                    <a:lumMod val="75000"/>
                  </a:schemeClr>
                </a:solidFill>
                <a:latin typeface="Constantia"/>
              </a:rPr>
              <a:t>Bennaeth</a:t>
            </a:r>
            <a:b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</a:br>
            <a: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Assistant Headteacher</a:t>
            </a:r>
          </a:p>
          <a:p>
            <a:pPr marL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CCYD</a:t>
            </a:r>
          </a:p>
          <a:p>
            <a:pPr marL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en-GB" altLang="en-US" sz="2600" dirty="0">
              <a:solidFill>
                <a:schemeClr val="accent1">
                  <a:lumMod val="75000"/>
                </a:schemeClr>
              </a:solidFill>
              <a:latin typeface="Constantia"/>
            </a:endParaRPr>
          </a:p>
          <a:p>
            <a:pPr marL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r>
              <a:rPr lang="en-GB" altLang="en-US" sz="2600" dirty="0" err="1">
                <a:solidFill>
                  <a:schemeClr val="accent1">
                    <a:lumMod val="75000"/>
                  </a:schemeClr>
                </a:solidFill>
                <a:latin typeface="Constantia"/>
              </a:rPr>
              <a:t>Cyngor</a:t>
            </a:r>
            <a: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 </a:t>
            </a:r>
            <a:r>
              <a:rPr lang="en-GB" altLang="en-US" sz="2600" dirty="0" err="1">
                <a:solidFill>
                  <a:schemeClr val="accent1">
                    <a:lumMod val="75000"/>
                  </a:schemeClr>
                </a:solidFill>
                <a:latin typeface="Constantia"/>
              </a:rPr>
              <a:t>Bwrdeistref</a:t>
            </a:r>
            <a: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 </a:t>
            </a:r>
            <a:r>
              <a:rPr lang="en-GB" altLang="en-US" sz="2600" dirty="0" err="1">
                <a:solidFill>
                  <a:schemeClr val="accent1">
                    <a:lumMod val="75000"/>
                  </a:schemeClr>
                </a:solidFill>
                <a:latin typeface="Constantia"/>
              </a:rPr>
              <a:t>Sirol</a:t>
            </a:r>
            <a: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 Pen-y-</a:t>
            </a:r>
            <a:r>
              <a:rPr lang="en-GB" altLang="en-US" sz="2600" dirty="0" err="1">
                <a:solidFill>
                  <a:schemeClr val="accent1">
                    <a:lumMod val="75000"/>
                  </a:schemeClr>
                </a:solidFill>
                <a:latin typeface="Constantia"/>
              </a:rPr>
              <a:t>bont</a:t>
            </a:r>
            <a: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 </a:t>
            </a:r>
            <a:b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</a:br>
            <a:r>
              <a:rPr lang="en-GB" altLang="en-US" sz="2600" dirty="0">
                <a:solidFill>
                  <a:schemeClr val="accent1">
                    <a:lumMod val="75000"/>
                  </a:schemeClr>
                </a:solidFill>
                <a:latin typeface="Constantia"/>
              </a:rPr>
              <a:t>Bridgend County Borough</a:t>
            </a:r>
          </a:p>
          <a:p>
            <a:pPr marL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en-GB" altLang="en-US" sz="2600" dirty="0">
              <a:solidFill>
                <a:schemeClr val="accent1">
                  <a:lumMod val="75000"/>
                </a:schemeClr>
              </a:solidFill>
              <a:latin typeface="Constantia"/>
            </a:endParaRPr>
          </a:p>
          <a:p>
            <a:pPr marL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None/>
            </a:pPr>
            <a:endParaRPr lang="en-GB" altLang="en-US" sz="2600" dirty="0">
              <a:solidFill>
                <a:prstClr val="white"/>
              </a:solidFill>
              <a:latin typeface="Constantia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39" y="2576053"/>
            <a:ext cx="2596840" cy="259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41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FD10CD-A263-4EA0-BD27-E1F896A22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597" y="279704"/>
            <a:ext cx="6908965" cy="1185112"/>
          </a:xfrm>
        </p:spPr>
        <p:txBody>
          <a:bodyPr/>
          <a:lstStyle/>
          <a:p>
            <a:pPr algn="r"/>
            <a:r>
              <a:rPr lang="cy-GB" b="1" dirty="0">
                <a:solidFill>
                  <a:schemeClr val="bg1"/>
                </a:solidFill>
              </a:rPr>
              <a:t>Coleg Cymunedol Y Dderwen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D2CB931-86DF-48C0-A641-DF73D578F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20" y="1744520"/>
            <a:ext cx="11354712" cy="3937189"/>
          </a:xfrm>
        </p:spPr>
        <p:txBody>
          <a:bodyPr>
            <a:normAutofit fontScale="77500" lnSpcReduction="20000"/>
          </a:bodyPr>
          <a:lstStyle/>
          <a:p>
            <a:r>
              <a:rPr lang="cy-GB" sz="2600" dirty="0"/>
              <a:t>Ysgol uwchradd fawr ym Mhen-y-bont ar Ogwr.  Mae’n gwasanaethu 2 gwm, gydag ardaloedd mawr o amddifadedd. Mae rhagolygon o ran swyddi o fewn y cymoedd yn wan.  Ar hyn o bryd, mae gennym 24% yn gymwys i dderbyn Prydau Ysgol am Ddim.</a:t>
            </a:r>
          </a:p>
          <a:p>
            <a:r>
              <a:rPr lang="cy-GB" sz="2600" dirty="0"/>
              <a:t>Lles – Angen cynyddol am ymyrraeth o ran lles</a:t>
            </a:r>
          </a:p>
          <a:p>
            <a:r>
              <a:rPr lang="cy-GB" sz="2600" dirty="0"/>
              <a:t>18 person ifanc yn ymwneud yn weithredol â CAMHS </a:t>
            </a:r>
          </a:p>
          <a:p>
            <a:r>
              <a:rPr lang="cy-GB" sz="2600" dirty="0"/>
              <a:t>Ymyrraeth haen uwch – 1 cwnselydd amser-llawn, 1 cwnselydd ALl 2 ddiwrnod yr wythnos – er hyn, ar hyn o bryd, mae gennym restr aros o 30 person ifanc ar gyfartaledd</a:t>
            </a:r>
          </a:p>
          <a:p>
            <a:r>
              <a:rPr lang="cy-GB" sz="2600" dirty="0"/>
              <a:t>Cefnogi Llythrennedd Emosiynol – cyfatebol i 2 aelod staff amser-llawn yn darparu Cymorth Llythrennedd Emosiynol (ELSA) – ar hyn o bryd, mae gennym restr aros o 22 person ifanc </a:t>
            </a:r>
          </a:p>
          <a:p>
            <a:r>
              <a:rPr lang="cy-GB" sz="2600" dirty="0"/>
              <a:t>Canolfan les</a:t>
            </a:r>
          </a:p>
          <a:p>
            <a:r>
              <a:rPr lang="cy-GB" sz="2600" dirty="0"/>
              <a:t>Grwpiau medrau cymdeithasol</a:t>
            </a:r>
          </a:p>
          <a:p>
            <a:r>
              <a:rPr lang="cy-GB" sz="2600" dirty="0"/>
              <a:t>Grwpiau hunan-barch</a:t>
            </a:r>
          </a:p>
          <a:p>
            <a:r>
              <a:rPr lang="cy-GB" sz="2600" dirty="0"/>
              <a:t>Tîm bugeiliol ag adnoddau da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A9F45E1F-03C9-40E6-99D5-D2DBDFD977F2}"/>
              </a:ext>
            </a:extLst>
          </p:cNvPr>
          <p:cNvSpPr txBox="1">
            <a:spLocks/>
          </p:cNvSpPr>
          <p:nvPr/>
        </p:nvSpPr>
        <p:spPr>
          <a:xfrm>
            <a:off x="6525826" y="1744520"/>
            <a:ext cx="5359154" cy="3937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8188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FD10CD-A263-4EA0-BD27-E1F896A222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6597" y="279704"/>
            <a:ext cx="6908965" cy="1185112"/>
          </a:xfrm>
        </p:spPr>
        <p:txBody>
          <a:bodyPr/>
          <a:lstStyle/>
          <a:p>
            <a:pPr algn="r"/>
            <a:r>
              <a:rPr lang="cy-GB" b="1" dirty="0">
                <a:solidFill>
                  <a:schemeClr val="bg1"/>
                </a:solidFill>
              </a:rPr>
              <a:t>Coleg Cymunedol Y Dderwen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3D2CB931-86DF-48C0-A641-DF73D578F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020" y="1744520"/>
            <a:ext cx="11354712" cy="3937189"/>
          </a:xfrm>
        </p:spPr>
        <p:txBody>
          <a:bodyPr>
            <a:normAutofit fontScale="47500" lnSpcReduction="20000"/>
          </a:bodyPr>
          <a:lstStyle/>
          <a:p>
            <a:r>
              <a:rPr lang="en-US" sz="4500" dirty="0"/>
              <a:t>A large secondary school in Bridgend . It serves 2 valleys, with large areas of deprivation.  Job prospects within the valleys are weak.  We currently have 24% eligible for Free School Meals.</a:t>
            </a:r>
          </a:p>
          <a:p>
            <a:r>
              <a:rPr lang="en-US" sz="4500" dirty="0"/>
              <a:t>Wellbeing-  Ever growing need for wellbeing intervention</a:t>
            </a:r>
          </a:p>
          <a:p>
            <a:r>
              <a:rPr lang="en-US" sz="4500" dirty="0"/>
              <a:t>18 young people actively involved with CAMHS </a:t>
            </a:r>
          </a:p>
          <a:p>
            <a:r>
              <a:rPr lang="en-US" sz="4500" dirty="0"/>
              <a:t>Higher tier intervention- 1 full time counsellor , 1 LA counsellor 2 days per week- despite this we still currently have a waiting list of average  30 young people</a:t>
            </a:r>
          </a:p>
          <a:p>
            <a:r>
              <a:rPr lang="en-US" sz="4500" dirty="0"/>
              <a:t>Emotional Literacy support- equivalent of 2 full time members of staff delivering ELSA – currently have a waiting  list of  22 young people</a:t>
            </a:r>
          </a:p>
          <a:p>
            <a:r>
              <a:rPr lang="en-US" sz="4500" dirty="0"/>
              <a:t>Wellbeing center </a:t>
            </a:r>
          </a:p>
          <a:p>
            <a:r>
              <a:rPr lang="en-US" sz="4500" dirty="0"/>
              <a:t>Social skills groups</a:t>
            </a:r>
          </a:p>
          <a:p>
            <a:r>
              <a:rPr lang="en-US" sz="4500" dirty="0"/>
              <a:t>Self esteem groups</a:t>
            </a:r>
          </a:p>
          <a:p>
            <a:r>
              <a:rPr lang="en-US" sz="4500" dirty="0"/>
              <a:t>Well resourced pastoral team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17">
            <a:extLst>
              <a:ext uri="{FF2B5EF4-FFF2-40B4-BE49-F238E27FC236}">
                <a16:creationId xmlns:a16="http://schemas.microsoft.com/office/drawing/2014/main" id="{A9F45E1F-03C9-40E6-99D5-D2DBDFD977F2}"/>
              </a:ext>
            </a:extLst>
          </p:cNvPr>
          <p:cNvSpPr txBox="1">
            <a:spLocks/>
          </p:cNvSpPr>
          <p:nvPr/>
        </p:nvSpPr>
        <p:spPr>
          <a:xfrm>
            <a:off x="6525826" y="1744520"/>
            <a:ext cx="5359154" cy="3937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716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1" y="1122363"/>
            <a:ext cx="11594237" cy="2387600"/>
          </a:xfrm>
        </p:spPr>
        <p:txBody>
          <a:bodyPr/>
          <a:lstStyle/>
          <a:p>
            <a:endParaRPr lang="cy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1" y="3602038"/>
            <a:ext cx="11594237" cy="1655762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1D94C-1C3B-4606-9A50-213A502E6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0"/>
            <a:ext cx="12300155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A0D331-0313-40A2-98CE-CF74C735524E}"/>
              </a:ext>
            </a:extLst>
          </p:cNvPr>
          <p:cNvSpPr/>
          <p:nvPr/>
        </p:nvSpPr>
        <p:spPr>
          <a:xfrm>
            <a:off x="398503" y="1796119"/>
            <a:ext cx="112868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b="1" u="sng" dirty="0"/>
              <a:t>Pam PERMA?</a:t>
            </a:r>
            <a:br>
              <a:rPr lang="cy-GB" b="1" u="sng" dirty="0"/>
            </a:br>
            <a:br>
              <a:rPr lang="cy-GB" dirty="0"/>
            </a:br>
            <a:r>
              <a:rPr lang="cy-GB" dirty="0"/>
              <a:t>Chwilio am ddull syml a chyson o addysgu dysgwyr am bwysigrwydd gofalu am eu lles eu hunain</a:t>
            </a:r>
            <a:br>
              <a:rPr lang="cy-GB" dirty="0"/>
            </a:br>
            <a:r>
              <a:rPr lang="cy-GB" dirty="0"/>
              <a:t>Chwilio am offeryn sgrinio i nodi’r dysgwyr anweledig/distaw hynny a fyddai’n elwa ar gefnogaeth/ymyrraeth</a:t>
            </a:r>
            <a:br>
              <a:rPr lang="cy-GB" dirty="0"/>
            </a:br>
            <a:r>
              <a:rPr lang="cy-GB" dirty="0"/>
              <a:t>Gallu sefydlu sylfaen a mesur effaith ymyriadau o’r fath</a:t>
            </a:r>
            <a:br>
              <a:rPr lang="cy-GB" dirty="0"/>
            </a:br>
            <a:r>
              <a:rPr lang="cy-GB" dirty="0"/>
              <a:t>Nodi dulliau ysgol gyfan ar gyfer gwella lles dysgwyr trwy ddulliau cynlluniedig a chyson. 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12C13A-7215-427E-AFB3-69CF98346693}"/>
              </a:ext>
            </a:extLst>
          </p:cNvPr>
          <p:cNvSpPr/>
          <p:nvPr/>
        </p:nvSpPr>
        <p:spPr>
          <a:xfrm>
            <a:off x="398502" y="3704312"/>
            <a:ext cx="108883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b="1" u="sng" dirty="0"/>
              <a:t>Cwestiynau? </a:t>
            </a:r>
          </a:p>
          <a:p>
            <a:endParaRPr lang="cy-GB" dirty="0"/>
          </a:p>
          <a:p>
            <a:r>
              <a:rPr lang="cy-GB" dirty="0"/>
              <a:t>A yw hunanymwybyddiaeth o ran angen yn helpu dysgwyr i ganolbwyntio ar ddull ‘hunangymorth’?</a:t>
            </a:r>
          </a:p>
          <a:p>
            <a:endParaRPr lang="cy-GB" dirty="0"/>
          </a:p>
          <a:p>
            <a:r>
              <a:rPr lang="cy-GB" dirty="0"/>
              <a:t>A ellir defnyddio strategaethau PERMA fel sail i ymyriadau gr</a:t>
            </a:r>
            <a:r>
              <a:rPr lang="en-GB" sz="1400" dirty="0"/>
              <a:t>ŵ</a:t>
            </a:r>
            <a:r>
              <a:rPr lang="cy-GB" dirty="0"/>
              <a:t>p? (gyda data ar yr effaith)</a:t>
            </a:r>
          </a:p>
          <a:p>
            <a:endParaRPr lang="cy-GB" dirty="0"/>
          </a:p>
          <a:p>
            <a:r>
              <a:rPr lang="cy-GB" dirty="0"/>
              <a:t>Sut gall strategaethau dosbarth cyfan/carfan gyfan fod yn effeithiol yn y lleoliad uwchradd? </a:t>
            </a:r>
          </a:p>
        </p:txBody>
      </p:sp>
    </p:spTree>
    <p:extLst>
      <p:ext uri="{BB962C8B-B14F-4D97-AF65-F5344CB8AC3E}">
        <p14:creationId xmlns:p14="http://schemas.microsoft.com/office/powerpoint/2010/main" val="171782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1" y="1122363"/>
            <a:ext cx="11594237" cy="2387600"/>
          </a:xfrm>
        </p:spPr>
        <p:txBody>
          <a:bodyPr/>
          <a:lstStyle/>
          <a:p>
            <a:endParaRPr lang="cy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1" y="3602038"/>
            <a:ext cx="11594237" cy="1655762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1D94C-1C3B-4606-9A50-213A502E6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0"/>
            <a:ext cx="123001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810AE73-D629-3849-954F-7CC314E3152F}"/>
              </a:ext>
            </a:extLst>
          </p:cNvPr>
          <p:cNvSpPr/>
          <p:nvPr/>
        </p:nvSpPr>
        <p:spPr>
          <a:xfrm>
            <a:off x="430061" y="1897631"/>
            <a:ext cx="11118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Why PERMA?</a:t>
            </a:r>
          </a:p>
          <a:p>
            <a:endParaRPr lang="en-US" dirty="0"/>
          </a:p>
          <a:p>
            <a:r>
              <a:rPr lang="en-US" dirty="0"/>
              <a:t>Looking for a simple and consistent approach to teaching learners about the importance of looking after their own wellbeing</a:t>
            </a:r>
          </a:p>
          <a:p>
            <a:r>
              <a:rPr lang="en-US" dirty="0"/>
              <a:t>Looking for screening tool to identify those invisible/silent learners who would benefit from support/intervention</a:t>
            </a:r>
          </a:p>
          <a:p>
            <a:r>
              <a:rPr lang="en-US" dirty="0"/>
              <a:t>Ability to baseline and measure impact of such interventions </a:t>
            </a:r>
          </a:p>
          <a:p>
            <a:r>
              <a:rPr lang="en-US" dirty="0"/>
              <a:t>Identify whole school approaches to improving learner wellbeing through planned and consistent approaches.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21BF57-4A8A-874A-98E9-9EB64D76A6B8}"/>
              </a:ext>
            </a:extLst>
          </p:cNvPr>
          <p:cNvSpPr/>
          <p:nvPr/>
        </p:nvSpPr>
        <p:spPr>
          <a:xfrm>
            <a:off x="542794" y="4021031"/>
            <a:ext cx="102914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Questions? </a:t>
            </a:r>
          </a:p>
          <a:p>
            <a:endParaRPr lang="en-US" b="1" u="sng" dirty="0"/>
          </a:p>
          <a:p>
            <a:r>
              <a:rPr lang="en-US" dirty="0"/>
              <a:t>Does self awareness of area of need help learners focus on method of ‘self help’? </a:t>
            </a:r>
          </a:p>
          <a:p>
            <a:endParaRPr lang="en-US" dirty="0"/>
          </a:p>
          <a:p>
            <a:r>
              <a:rPr lang="en-US" dirty="0"/>
              <a:t>Can PERMA strategies be used as a basis of group interventions?  (with impact data)</a:t>
            </a:r>
          </a:p>
          <a:p>
            <a:endParaRPr lang="en-US" dirty="0"/>
          </a:p>
          <a:p>
            <a:r>
              <a:rPr lang="en-US" dirty="0"/>
              <a:t>How can whole class /cohort strategies be effective in the secondary setting? </a:t>
            </a:r>
          </a:p>
        </p:txBody>
      </p:sp>
    </p:spTree>
    <p:extLst>
      <p:ext uri="{BB962C8B-B14F-4D97-AF65-F5344CB8AC3E}">
        <p14:creationId xmlns:p14="http://schemas.microsoft.com/office/powerpoint/2010/main" val="209854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1" y="1122363"/>
            <a:ext cx="11594237" cy="2387600"/>
          </a:xfrm>
        </p:spPr>
        <p:txBody>
          <a:bodyPr/>
          <a:lstStyle/>
          <a:p>
            <a:endParaRPr lang="cy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1" y="3602038"/>
            <a:ext cx="11594237" cy="1655762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1D94C-1C3B-4606-9A50-213A502E6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18" y="0"/>
            <a:ext cx="123001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D6BCBB-260E-9340-A49D-D88BFD0F07A3}"/>
              </a:ext>
            </a:extLst>
          </p:cNvPr>
          <p:cNvSpPr/>
          <p:nvPr/>
        </p:nvSpPr>
        <p:spPr>
          <a:xfrm>
            <a:off x="112734" y="1366897"/>
            <a:ext cx="119122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4D334-EFC4-478F-999D-28D226FA9A24}"/>
              </a:ext>
            </a:extLst>
          </p:cNvPr>
          <p:cNvSpPr/>
          <p:nvPr/>
        </p:nvSpPr>
        <p:spPr>
          <a:xfrm>
            <a:off x="55598" y="1491338"/>
            <a:ext cx="121331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dirty="0"/>
              <a:t>Mae’r model PERMA wedi dylanwadu ar fy agwedd fy hun tuag at bethau – rwyf wedi chwifio’r faner dros </a:t>
            </a:r>
            <a:r>
              <a:rPr lang="cy-GB" b="1" dirty="0"/>
              <a:t>seicoleg gadarnhaol</a:t>
            </a:r>
            <a:r>
              <a:rPr lang="cy-GB" dirty="0"/>
              <a:t> ym mhob un o’n cyfarfodydd UDA ac mae hyn wedi dylanwadu ar ein hagwedd tuag at bethau – gan gynnwys ein cefnogaeth â blwyddyn 11 a hyfforddiant staff</a:t>
            </a:r>
          </a:p>
          <a:p>
            <a:endParaRPr lang="cy-GB" dirty="0"/>
          </a:p>
          <a:p>
            <a:r>
              <a:rPr lang="cy-GB" b="1" dirty="0"/>
              <a:t>Emosiynau a phriodoleddau cadarnhaol </a:t>
            </a:r>
            <a:r>
              <a:rPr lang="cy-GB" dirty="0"/>
              <a:t>– yn dilyn sesiwn PERMA, trafodais â’n harweinydd dysgu ac addysgu y ffordd rydym yn rhoi adborth i ddysgwyr (rydym yn defnyddio ‘Beth aeth yn dda’ a ‘Hyd yn oed yn well’) ac mae gennym staff ar hyn o bryd yn treialu’r angen i’r ‘Beth aeth yn dda’ cyntaf fod yn rhinwedd/priodoledd personol - </a:t>
            </a:r>
          </a:p>
          <a:p>
            <a:r>
              <a:rPr lang="cy-GB" dirty="0"/>
              <a:t>E.e. Dangosaist wytnwch mawr gyda’r darn hwn o waith</a:t>
            </a:r>
          </a:p>
          <a:p>
            <a:r>
              <a:rPr lang="cy-GB" dirty="0"/>
              <a:t>      Dangosir lefel fawr o frwdfrydedd yma</a:t>
            </a:r>
          </a:p>
          <a:p>
            <a:r>
              <a:rPr lang="cy-GB" dirty="0"/>
              <a:t>      Roedd dy allu i weithio gydag eraill yn glir yn y gweithgaredd hwn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63F6CD-F5A5-4BA5-AA4D-893C51AE75E8}"/>
              </a:ext>
            </a:extLst>
          </p:cNvPr>
          <p:cNvSpPr/>
          <p:nvPr/>
        </p:nvSpPr>
        <p:spPr>
          <a:xfrm>
            <a:off x="112734" y="4235764"/>
            <a:ext cx="118901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dirty="0"/>
              <a:t>Cafodd rhai o’r </a:t>
            </a:r>
            <a:r>
              <a:rPr lang="cy-GB" b="1" dirty="0"/>
              <a:t>strategaethau dosbarth cyfan </a:t>
            </a:r>
            <a:r>
              <a:rPr lang="cy-GB" dirty="0"/>
              <a:t>eu treialu gan ein dosbarthiadau adnoddau Dysgu ym mlwyddyn 7 ac 8 – maen nhw wedi rhoi cynnig ar sawl strategaeth a byddant yn parhau i wneud hynny – mae hyn yn gweithio oherwydd mae gan yr athro dosbarth arbenigol wersi gyda thema bob diwrnod – nid yw hyn yn wir yn achos y rhan fwyaf o athrawon pynciau – a hyd yn hyn eu hoff weithgaredd yw jar wych y dosbarth – mae pob myfyriwr yn nodi rhywbeth gwych y maen nhw neu gyd-ddisgybl wedi’i gyflawni’r wythnos honno ac yn ei gofnodi yn y jar – maen nhw’n newid bob yn ail rhwng cydnabod eu cyflawniadau eu hunain a chanmol ei gilydd ar gyflawniadau.</a:t>
            </a:r>
          </a:p>
        </p:txBody>
      </p:sp>
    </p:spTree>
    <p:extLst>
      <p:ext uri="{BB962C8B-B14F-4D97-AF65-F5344CB8AC3E}">
        <p14:creationId xmlns:p14="http://schemas.microsoft.com/office/powerpoint/2010/main" val="3936675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1" y="1122363"/>
            <a:ext cx="11594237" cy="2387600"/>
          </a:xfrm>
        </p:spPr>
        <p:txBody>
          <a:bodyPr/>
          <a:lstStyle/>
          <a:p>
            <a:endParaRPr lang="cy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1" y="3602038"/>
            <a:ext cx="11594237" cy="1655762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1D94C-1C3B-4606-9A50-213A502E6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0"/>
            <a:ext cx="1230015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D6BCBB-260E-9340-A49D-D88BFD0F07A3}"/>
              </a:ext>
            </a:extLst>
          </p:cNvPr>
          <p:cNvSpPr/>
          <p:nvPr/>
        </p:nvSpPr>
        <p:spPr>
          <a:xfrm>
            <a:off x="112734" y="1477818"/>
            <a:ext cx="119037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PERMA model has influenced my own approach to things- I have flown the </a:t>
            </a:r>
            <a:r>
              <a:rPr lang="en-US" b="1" dirty="0"/>
              <a:t>positive psychology </a:t>
            </a:r>
            <a:r>
              <a:rPr lang="en-US" dirty="0"/>
              <a:t>flag in all of our SLT meetings and influenced the way we approach things- including our support with year 11 and staff training</a:t>
            </a:r>
          </a:p>
          <a:p>
            <a:endParaRPr lang="en-US" dirty="0"/>
          </a:p>
          <a:p>
            <a:r>
              <a:rPr lang="en-US" b="1" dirty="0"/>
              <a:t>Positive emotions and attributes- </a:t>
            </a:r>
            <a:r>
              <a:rPr lang="en-US" dirty="0"/>
              <a:t>following a PERMA session I discussed with our T &amp; L lead the way we give feedback to learners (we use WWW/ EBI) we currently have staff </a:t>
            </a:r>
            <a:r>
              <a:rPr lang="en-US" dirty="0" err="1"/>
              <a:t>trialling</a:t>
            </a:r>
            <a:r>
              <a:rPr lang="en-US" dirty="0"/>
              <a:t> that the first WWW needs to be a personal quality/attribute- </a:t>
            </a:r>
          </a:p>
          <a:p>
            <a:r>
              <a:rPr lang="en-US" dirty="0" err="1"/>
              <a:t>Eg.</a:t>
            </a:r>
            <a:r>
              <a:rPr lang="en-US" dirty="0"/>
              <a:t>  You showed great resilience with this piece of work</a:t>
            </a:r>
          </a:p>
          <a:p>
            <a:r>
              <a:rPr lang="en-US" dirty="0"/>
              <a:t>      A great level of enthusiasm shown here</a:t>
            </a:r>
          </a:p>
          <a:p>
            <a:r>
              <a:rPr lang="en-US" dirty="0"/>
              <a:t>      Your ability to work with others was clear in this activity</a:t>
            </a:r>
          </a:p>
          <a:p>
            <a:endParaRPr lang="en-US" dirty="0"/>
          </a:p>
          <a:p>
            <a:r>
              <a:rPr lang="en-US" dirty="0"/>
              <a:t>Some of the </a:t>
            </a:r>
            <a:r>
              <a:rPr lang="en-US" b="1" dirty="0"/>
              <a:t>whole class strategies </a:t>
            </a:r>
            <a:r>
              <a:rPr lang="en-US" dirty="0"/>
              <a:t>have been </a:t>
            </a:r>
            <a:r>
              <a:rPr lang="en-US" dirty="0" err="1"/>
              <a:t>trialled</a:t>
            </a:r>
            <a:r>
              <a:rPr lang="en-US" dirty="0"/>
              <a:t> by our Learning resource classes in year 7 &amp; 8- they have tried out several strategies and will continue to do so- this works as the specialist class teacher has lessons with theme very day- this isn’t the case for most subject teachers- so far their </a:t>
            </a:r>
            <a:r>
              <a:rPr lang="en-US" dirty="0" err="1"/>
              <a:t>favourite</a:t>
            </a:r>
            <a:r>
              <a:rPr lang="en-US" dirty="0"/>
              <a:t> activity is the class awesome jar- each student identifies something awesome they or a classmate has achieved that week and records it in the jar- they  alternate between </a:t>
            </a:r>
            <a:r>
              <a:rPr lang="en-US" dirty="0" err="1"/>
              <a:t>recognising</a:t>
            </a:r>
            <a:r>
              <a:rPr lang="en-US" dirty="0"/>
              <a:t> own achievements and complimenting each other on theirs.  We have also introduced this in our SLT meetings- we have to write something awesome that has happened that week.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82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1" y="1122363"/>
            <a:ext cx="11594237" cy="2387600"/>
          </a:xfrm>
        </p:spPr>
        <p:txBody>
          <a:bodyPr/>
          <a:lstStyle/>
          <a:p>
            <a:endParaRPr lang="cy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1" y="3602038"/>
            <a:ext cx="11594237" cy="1655762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1D94C-1C3B-4606-9A50-213A502E6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0"/>
            <a:ext cx="1230015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7FDCAF-3607-3F42-ABB0-16735A090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855" y="3735044"/>
            <a:ext cx="1648390" cy="23142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40D194-4E67-3D44-8347-2BDAE1966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548" y="3602038"/>
            <a:ext cx="1606831" cy="23218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28689F-ADE5-F944-8496-41F1652301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70" y="3796427"/>
            <a:ext cx="1458080" cy="21094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4C97AB-1B19-CA40-94A4-ECEAFFC966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683" y="3255962"/>
            <a:ext cx="1804580" cy="26684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4839C0C-9C4D-204D-A04D-DC65CC5A343E}"/>
              </a:ext>
            </a:extLst>
          </p:cNvPr>
          <p:cNvSpPr/>
          <p:nvPr/>
        </p:nvSpPr>
        <p:spPr>
          <a:xfrm>
            <a:off x="1" y="1486050"/>
            <a:ext cx="56615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The </a:t>
            </a:r>
            <a:r>
              <a:rPr lang="en-US" sz="1600" b="1" dirty="0"/>
              <a:t>resources </a:t>
            </a:r>
            <a:r>
              <a:rPr lang="en-US" sz="1600" dirty="0"/>
              <a:t>we have purchased have been very positive emotion focused- from the leadership books and activities for students </a:t>
            </a:r>
          </a:p>
          <a:p>
            <a:r>
              <a:rPr lang="en-US" sz="1600" dirty="0"/>
              <a:t>The art of Being brilliant series- leadership, teachers, students, teenagers, teaching assistants</a:t>
            </a:r>
          </a:p>
          <a:p>
            <a:r>
              <a:rPr lang="en-US" sz="1600" dirty="0"/>
              <a:t>Mindful kids series- No worries, Be Brave, Hello Happy</a:t>
            </a:r>
          </a:p>
          <a:p>
            <a:r>
              <a:rPr lang="en-US" sz="1600" dirty="0"/>
              <a:t>Andy cope series-  shine, The little book of emotional intelligence, multiplier effect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800475-F698-4AF9-947E-611B90CC1582}"/>
              </a:ext>
            </a:extLst>
          </p:cNvPr>
          <p:cNvSpPr/>
          <p:nvPr/>
        </p:nvSpPr>
        <p:spPr>
          <a:xfrm>
            <a:off x="5957455" y="1488743"/>
            <a:ext cx="61142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1600" dirty="0"/>
              <a:t>Mae’r </a:t>
            </a:r>
            <a:r>
              <a:rPr lang="cy-GB" sz="1600" b="1" dirty="0"/>
              <a:t>adnoddau</a:t>
            </a:r>
            <a:r>
              <a:rPr lang="cy-GB" sz="1600" dirty="0"/>
              <a:t> rydym wedi’u prynu wedi canolbwyntio i raddau helaeth ar emosiynau cadarnhaol – o’r llyfrau arweinyddiaeth a’r gweithgareddau ar gyfer myfyrwyr</a:t>
            </a:r>
          </a:p>
          <a:p>
            <a:r>
              <a:rPr lang="cy-GB" sz="1600" dirty="0"/>
              <a:t>Cyfres ‘The Art of Being Brilliant’ – arweinyddiaeth, athrawon, myfyrwyr, pobl ifanc yn eu harddegau, cynorthwywyr addysgu</a:t>
            </a:r>
          </a:p>
          <a:p>
            <a:r>
              <a:rPr lang="cy-GB" sz="1600" dirty="0"/>
              <a:t>Cyfres ‘Mindful Kids’ – ‘No Worries’, ‘Be Brave’, ‘Hello Happy’</a:t>
            </a:r>
          </a:p>
          <a:p>
            <a:r>
              <a:rPr lang="cy-GB" sz="1600" dirty="0"/>
              <a:t>Cyfres Andy Cope – ‘Shine’, ‘The Little Book of Emotional Intelligence’, ‘Multiplier Effect’</a:t>
            </a:r>
          </a:p>
        </p:txBody>
      </p:sp>
    </p:spTree>
    <p:extLst>
      <p:ext uri="{BB962C8B-B14F-4D97-AF65-F5344CB8AC3E}">
        <p14:creationId xmlns:p14="http://schemas.microsoft.com/office/powerpoint/2010/main" val="3853168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1" y="1122363"/>
            <a:ext cx="11594237" cy="2387600"/>
          </a:xfrm>
        </p:spPr>
        <p:txBody>
          <a:bodyPr/>
          <a:lstStyle/>
          <a:p>
            <a:endParaRPr lang="cy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1" y="3602038"/>
            <a:ext cx="11594237" cy="1655762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1D94C-1C3B-4606-9A50-213A502E6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0"/>
            <a:ext cx="12300155" cy="6858000"/>
          </a:xfrm>
          <a:prstGeom prst="rect">
            <a:avLst/>
          </a:prstGeom>
        </p:spPr>
      </p:pic>
      <p:pic>
        <p:nvPicPr>
          <p:cNvPr id="7" name="Picture 4" descr="Image result for HAPPINESS  3 degree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471" y="1801916"/>
            <a:ext cx="5024437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186" y="248920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67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1" y="1122363"/>
            <a:ext cx="11594237" cy="2387600"/>
          </a:xfrm>
        </p:spPr>
        <p:txBody>
          <a:bodyPr/>
          <a:lstStyle/>
          <a:p>
            <a:endParaRPr lang="cy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1" y="3602038"/>
            <a:ext cx="11594237" cy="1655762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1D94C-1C3B-4606-9A50-213A502E6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0"/>
            <a:ext cx="12300155" cy="6858000"/>
          </a:xfrm>
          <a:prstGeom prst="rect">
            <a:avLst/>
          </a:prstGeom>
        </p:spPr>
      </p:pic>
      <p:pic>
        <p:nvPicPr>
          <p:cNvPr id="9" name="Picture 4" descr="Image result for nun stu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907" y="2906712"/>
            <a:ext cx="3140075" cy="235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75441" y="1421340"/>
            <a:ext cx="60130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5000" dirty="0" err="1">
                <a:solidFill>
                  <a:srgbClr val="04617B"/>
                </a:solidFill>
                <a:ea typeface="+mj-ea"/>
                <a:cs typeface="+mj-cs"/>
              </a:rPr>
              <a:t>Yr</a:t>
            </a:r>
            <a:r>
              <a:rPr lang="en-GB" altLang="en-US" sz="5000" dirty="0">
                <a:solidFill>
                  <a:srgbClr val="04617B"/>
                </a:solidFill>
                <a:ea typeface="+mj-ea"/>
                <a:cs typeface="+mj-cs"/>
              </a:rPr>
              <a:t> </a:t>
            </a:r>
            <a:r>
              <a:rPr lang="en-GB" altLang="en-US" sz="5000" dirty="0" err="1">
                <a:solidFill>
                  <a:srgbClr val="04617B"/>
                </a:solidFill>
                <a:ea typeface="+mj-ea"/>
                <a:cs typeface="+mj-cs"/>
              </a:rPr>
              <a:t>Astudiaeth</a:t>
            </a:r>
            <a:r>
              <a:rPr lang="en-GB" altLang="en-US" sz="5000" dirty="0">
                <a:solidFill>
                  <a:srgbClr val="04617B"/>
                </a:solidFill>
                <a:ea typeface="+mj-ea"/>
                <a:cs typeface="+mj-cs"/>
              </a:rPr>
              <a:t> </a:t>
            </a:r>
            <a:r>
              <a:rPr lang="en-GB" altLang="en-US" sz="5000" dirty="0" err="1">
                <a:solidFill>
                  <a:srgbClr val="04617B"/>
                </a:solidFill>
                <a:ea typeface="+mj-ea"/>
                <a:cs typeface="+mj-cs"/>
              </a:rPr>
              <a:t>Lleianod</a:t>
            </a:r>
            <a:endParaRPr lang="en-GB" altLang="en-US" sz="5000" dirty="0">
              <a:solidFill>
                <a:srgbClr val="04617B"/>
              </a:solidFill>
              <a:ea typeface="+mj-ea"/>
              <a:cs typeface="+mj-cs"/>
            </a:endParaRPr>
          </a:p>
          <a:p>
            <a:pPr algn="ctr"/>
            <a:r>
              <a:rPr lang="en-GB" altLang="en-US" sz="5000" dirty="0">
                <a:solidFill>
                  <a:srgbClr val="04617B"/>
                </a:solidFill>
                <a:ea typeface="+mj-ea"/>
                <a:cs typeface="+mj-cs"/>
              </a:rPr>
              <a:t>The Nun Study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322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1" y="1122363"/>
            <a:ext cx="11594237" cy="2387600"/>
          </a:xfrm>
        </p:spPr>
        <p:txBody>
          <a:bodyPr/>
          <a:lstStyle/>
          <a:p>
            <a:endParaRPr lang="cy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1" y="3602038"/>
            <a:ext cx="11594237" cy="1655762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1D94C-1C3B-4606-9A50-213A502E6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0155" cy="6858000"/>
          </a:xfrm>
          <a:prstGeom prst="rect">
            <a:avLst/>
          </a:prstGeom>
        </p:spPr>
      </p:pic>
      <p:pic>
        <p:nvPicPr>
          <p:cNvPr id="6" name="Picture 5" descr="Image result for positive psycholog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2215" y="3216121"/>
            <a:ext cx="6503988" cy="2146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62814" y="1506987"/>
            <a:ext cx="469231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000" b="0" i="0" u="none" strike="noStrike" kern="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Newyddion</a:t>
            </a:r>
            <a:r>
              <a:rPr kumimoji="0" lang="en-GB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 Da </a:t>
            </a:r>
            <a:r>
              <a:rPr kumimoji="0" lang="en-GB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  <a:sym typeface="Wingdings" panose="05000000000000000000" pitchFamily="2" charset="2"/>
              </a:rPr>
              <a:t></a:t>
            </a:r>
            <a:br>
              <a:rPr kumimoji="0" lang="en-GB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GB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Good News </a:t>
            </a:r>
            <a:r>
              <a:rPr kumimoji="0" lang="en-GB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55337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1" y="1122363"/>
            <a:ext cx="11594237" cy="2387600"/>
          </a:xfrm>
        </p:spPr>
        <p:txBody>
          <a:bodyPr/>
          <a:lstStyle/>
          <a:p>
            <a:endParaRPr lang="cy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1" y="3602038"/>
            <a:ext cx="11594237" cy="1655762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1D94C-1C3B-4606-9A50-213A502E6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00155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8409" y="2078544"/>
            <a:ext cx="5111750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“Being positive doesn’t mean everything is great. It means you see beyond the negativity and understand the importance of focus.”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6F6753-3BF2-4E60-83B2-4D98C536FF8C}"/>
              </a:ext>
            </a:extLst>
          </p:cNvPr>
          <p:cNvSpPr txBox="1"/>
          <p:nvPr/>
        </p:nvSpPr>
        <p:spPr>
          <a:xfrm>
            <a:off x="431397" y="2078544"/>
            <a:ext cx="5111750" cy="255454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“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Dyw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bod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yn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bositif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ddim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yn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golygu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bod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popeth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yn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wych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.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Mae’n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golygu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edrych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tu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hwnt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i’r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negatifrwydd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a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deall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pwysigrwydd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 </a:t>
            </a:r>
            <a:r>
              <a:rPr lang="en-GB" sz="3200" b="1" dirty="0" err="1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ffocws</a:t>
            </a:r>
            <a:r>
              <a:rPr lang="en-GB" sz="3200" b="1" dirty="0">
                <a:solidFill>
                  <a:schemeClr val="accent1">
                    <a:lumMod val="50000"/>
                  </a:schemeClr>
                </a:solidFill>
                <a:latin typeface="Antique Olive" pitchFamily="34" charset="0"/>
                <a:cs typeface="Arial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50685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1" y="1122363"/>
            <a:ext cx="11594237" cy="2387600"/>
          </a:xfrm>
        </p:spPr>
        <p:txBody>
          <a:bodyPr/>
          <a:lstStyle/>
          <a:p>
            <a:endParaRPr lang="cy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1" y="3602038"/>
            <a:ext cx="11594237" cy="1655762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1D94C-1C3B-4606-9A50-213A502E6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0"/>
            <a:ext cx="12300155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4000" y="2626480"/>
            <a:ext cx="2511425" cy="251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677A6C-20E1-491D-9FB2-A283A20002AC}"/>
              </a:ext>
            </a:extLst>
          </p:cNvPr>
          <p:cNvSpPr/>
          <p:nvPr/>
        </p:nvSpPr>
        <p:spPr>
          <a:xfrm>
            <a:off x="2011805" y="1282870"/>
            <a:ext cx="741581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000" b="0" i="0" u="none" strike="noStrike" kern="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Theori</a:t>
            </a:r>
            <a:r>
              <a:rPr kumimoji="0" lang="en-GB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 Hunan-</a:t>
            </a:r>
            <a:r>
              <a:rPr kumimoji="0" lang="en-GB" altLang="en-US" sz="5000" b="0" i="0" u="none" strike="noStrike" kern="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Benderfyniad</a:t>
            </a:r>
            <a:br>
              <a:rPr kumimoji="0" lang="en-GB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GB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 Self-</a:t>
            </a:r>
            <a:r>
              <a:rPr lang="en-GB" altLang="en-US" sz="5000" kern="0" dirty="0">
                <a:solidFill>
                  <a:srgbClr val="04617B"/>
                </a:solidFill>
                <a:ea typeface="+mj-ea"/>
                <a:cs typeface="+mj-cs"/>
              </a:rPr>
              <a:t>Determination Theory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27055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1" y="1122363"/>
            <a:ext cx="11594237" cy="2387600"/>
          </a:xfrm>
        </p:spPr>
        <p:txBody>
          <a:bodyPr/>
          <a:lstStyle/>
          <a:p>
            <a:endParaRPr lang="cy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1" y="3602038"/>
            <a:ext cx="11594237" cy="1655762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1D94C-1C3B-4606-9A50-213A502E6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0"/>
            <a:ext cx="12300155" cy="6858000"/>
          </a:xfrm>
          <a:prstGeom prst="rect">
            <a:avLst/>
          </a:prstGeom>
        </p:spPr>
      </p:pic>
      <p:pic>
        <p:nvPicPr>
          <p:cNvPr id="10" name="Picture 28" descr="Image result for personal autonom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42" y="2489354"/>
            <a:ext cx="30956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Image result for cho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528" y="2489354"/>
            <a:ext cx="3006725" cy="300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281122-F4BF-4744-A8E1-CB326EE34D36}"/>
              </a:ext>
            </a:extLst>
          </p:cNvPr>
          <p:cNvSpPr/>
          <p:nvPr/>
        </p:nvSpPr>
        <p:spPr>
          <a:xfrm>
            <a:off x="1697518" y="1273021"/>
            <a:ext cx="861485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Felly, pam </a:t>
            </a:r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mae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ymreolaeth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mor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GB" alt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bwysig</a:t>
            </a: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?</a:t>
            </a:r>
            <a:b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GB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So what’s the big deal about autonomy?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11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1" y="1122363"/>
            <a:ext cx="11594237" cy="2387600"/>
          </a:xfrm>
        </p:spPr>
        <p:txBody>
          <a:bodyPr/>
          <a:lstStyle/>
          <a:p>
            <a:endParaRPr lang="cy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1" y="3602038"/>
            <a:ext cx="11594237" cy="1655762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1D94C-1C3B-4606-9A50-213A502E6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0"/>
            <a:ext cx="12300155" cy="6858000"/>
          </a:xfrm>
          <a:prstGeom prst="rect">
            <a:avLst/>
          </a:prstGeom>
        </p:spPr>
      </p:pic>
      <p:pic>
        <p:nvPicPr>
          <p:cNvPr id="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2208213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010" y="4008438"/>
            <a:ext cx="3067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20" y="2141538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060D60-F0E6-4B65-B097-8F5A56FAB6A1}"/>
              </a:ext>
            </a:extLst>
          </p:cNvPr>
          <p:cNvSpPr/>
          <p:nvPr/>
        </p:nvSpPr>
        <p:spPr>
          <a:xfrm>
            <a:off x="3819741" y="1734284"/>
            <a:ext cx="390203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5000" b="0" i="0" u="none" strike="noStrike" kern="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Theori</a:t>
            </a:r>
            <a:r>
              <a:rPr kumimoji="0" lang="en-GB" altLang="en-US" sz="50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GB" altLang="en-US" sz="5000" b="0" i="0" u="none" strike="noStrike" kern="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Dewis</a:t>
            </a:r>
            <a:endParaRPr kumimoji="0" lang="en-GB" altLang="en-US" sz="5000" b="0" i="0" u="none" strike="noStrike" kern="0" cap="none" spc="0" normalizeH="0" baseline="0" noProof="0" dirty="0">
              <a:ln>
                <a:noFill/>
              </a:ln>
              <a:solidFill>
                <a:srgbClr val="04617B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kern="0" dirty="0">
                <a:solidFill>
                  <a:srgbClr val="04617B"/>
                </a:solidFill>
                <a:ea typeface="+mj-ea"/>
                <a:cs typeface="+mj-cs"/>
              </a:rPr>
              <a:t>Choice Theory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0976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841" y="1122363"/>
            <a:ext cx="11594237" cy="2387600"/>
          </a:xfrm>
        </p:spPr>
        <p:txBody>
          <a:bodyPr/>
          <a:lstStyle/>
          <a:p>
            <a:endParaRPr lang="cy-GB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841" y="3602038"/>
            <a:ext cx="11594237" cy="1655762"/>
          </a:xfrm>
        </p:spPr>
        <p:txBody>
          <a:bodyPr/>
          <a:lstStyle/>
          <a:p>
            <a:endParaRPr lang="cy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1D94C-1C3B-4606-9A50-213A502E65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55" y="0"/>
            <a:ext cx="12300155" cy="6858000"/>
          </a:xfrm>
          <a:prstGeom prst="rect">
            <a:avLst/>
          </a:prstGeom>
        </p:spPr>
      </p:pic>
      <p:pic>
        <p:nvPicPr>
          <p:cNvPr id="9" name="Content Placeholder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19" y="2224088"/>
            <a:ext cx="762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3179A1-93C8-4F73-AC71-D99D0FA596BE}"/>
              </a:ext>
            </a:extLst>
          </p:cNvPr>
          <p:cNvSpPr/>
          <p:nvPr/>
        </p:nvSpPr>
        <p:spPr>
          <a:xfrm>
            <a:off x="1538502" y="1400176"/>
            <a:ext cx="911499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Cyflwyno</a:t>
            </a:r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GB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theori</a:t>
            </a:r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GB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lles</a:t>
            </a:r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kumimoji="0" lang="en-GB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newydd</a:t>
            </a:r>
            <a:b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</a:br>
            <a:r>
              <a:rPr kumimoji="0" lang="en-GB" alt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Introducting</a:t>
            </a:r>
            <a:r>
              <a:rPr kumimoji="0" lang="en-GB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Tx/>
                <a:ea typeface="+mj-ea"/>
                <a:cs typeface="+mj-cs"/>
              </a:rPr>
              <a:t> a new theory of wellbeing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85228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1181</Words>
  <Application>Microsoft Office PowerPoint</Application>
  <PresentationFormat>Widescreen</PresentationFormat>
  <Paragraphs>99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Antique Olive</vt:lpstr>
      <vt:lpstr>Arial</vt:lpstr>
      <vt:lpstr>Calibri</vt:lpstr>
      <vt:lpstr>Calibri Light</vt:lpstr>
      <vt:lpstr>Constantia</vt:lpstr>
      <vt:lpstr>Office Theme</vt:lpstr>
      <vt:lpstr>Pŵer y Positif Power of the Positive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Coleg Cymunedol Y Dderwen </vt:lpstr>
      <vt:lpstr>Coleg Cymunedol Y Dderwen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Rhondda Cynon Taff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Gibbs, Steve</dc:creator>
  <cp:lastModifiedBy>Parker, Sharon</cp:lastModifiedBy>
  <cp:revision>32</cp:revision>
  <dcterms:created xsi:type="dcterms:W3CDTF">2018-10-25T14:36:48Z</dcterms:created>
  <dcterms:modified xsi:type="dcterms:W3CDTF">2020-03-16T12:04:11Z</dcterms:modified>
</cp:coreProperties>
</file>